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48" r:id="rId2"/>
    <p:sldId id="331" r:id="rId3"/>
    <p:sldId id="349" r:id="rId4"/>
    <p:sldId id="342" r:id="rId5"/>
    <p:sldId id="343" r:id="rId6"/>
    <p:sldId id="328" r:id="rId7"/>
    <p:sldId id="345" r:id="rId8"/>
    <p:sldId id="336" r:id="rId9"/>
    <p:sldId id="344" r:id="rId10"/>
    <p:sldId id="340" r:id="rId11"/>
    <p:sldId id="347" r:id="rId12"/>
    <p:sldId id="337" r:id="rId13"/>
    <p:sldId id="346" r:id="rId14"/>
  </p:sldIdLst>
  <p:sldSz cx="9144000" cy="6858000" type="screen4x3"/>
  <p:notesSz cx="7099300" cy="102346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840">
          <p15:clr>
            <a:srgbClr val="A4A3A4"/>
          </p15:clr>
        </p15:guide>
        <p15:guide id="4" orient="horz" pos="1056">
          <p15:clr>
            <a:srgbClr val="A4A3A4"/>
          </p15:clr>
        </p15:guide>
        <p15:guide id="5" pos="2880">
          <p15:clr>
            <a:srgbClr val="A4A3A4"/>
          </p15:clr>
        </p15:guide>
        <p15:guide id="6" pos="288">
          <p15:clr>
            <a:srgbClr val="A4A3A4"/>
          </p15:clr>
        </p15:guide>
        <p15:guide id="7" pos="547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1F5A"/>
    <a:srgbClr val="0A387A"/>
    <a:srgbClr val="074080"/>
    <a:srgbClr val="0A2E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5" autoAdjust="0"/>
    <p:restoredTop sz="91882" autoAdjust="0"/>
  </p:normalViewPr>
  <p:slideViewPr>
    <p:cSldViewPr>
      <p:cViewPr>
        <p:scale>
          <a:sx n="87" d="100"/>
          <a:sy n="87" d="100"/>
        </p:scale>
        <p:origin x="900" y="-240"/>
      </p:cViewPr>
      <p:guideLst>
        <p:guide orient="horz" pos="2160"/>
        <p:guide orient="horz" pos="816"/>
        <p:guide orient="horz" pos="3840"/>
        <p:guide orient="horz" pos="1056"/>
        <p:guide pos="2880"/>
        <p:guide pos="288"/>
        <p:guide pos="547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92" d="100"/>
          <a:sy n="92" d="100"/>
        </p:scale>
        <p:origin x="-3780" y="-120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ADCC02A0-C947-4278-96D1-0DB9C063DF55}" type="datetimeFigureOut">
              <a:rPr lang="en-US" smtClean="0">
                <a:latin typeface="Arial"/>
              </a:rPr>
              <a:t>5/26/2017</a:t>
            </a:fld>
            <a:endParaRPr lang="en-US" dirty="0"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0533FAA7-9DA0-4163-8828-B20FAF1EB063}" type="slidenum">
              <a:rPr lang="en-US" smtClean="0">
                <a:latin typeface="Arial"/>
              </a:rPr>
              <a:t>‹#›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10626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52413" y="427038"/>
            <a:ext cx="3836987" cy="2879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94406" y="3496826"/>
            <a:ext cx="6310489" cy="597019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94406" y="9722883"/>
            <a:ext cx="5048391" cy="2540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sz="11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73846" y="9722883"/>
            <a:ext cx="631049" cy="254089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r">
              <a:defRPr sz="1100">
                <a:latin typeface="Arial"/>
              </a:defRPr>
            </a:lvl1pPr>
          </a:lstStyle>
          <a:p>
            <a:fld id="{8547E1EE-0039-4797-B978-F453418260D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465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Bef>
        <a:spcPts val="600"/>
      </a:spcBef>
      <a:defRPr sz="1100" kern="1200">
        <a:solidFill>
          <a:schemeClr val="tx1"/>
        </a:solidFill>
        <a:latin typeface="Arial"/>
        <a:ea typeface="+mn-ea"/>
        <a:cs typeface="+mn-cs"/>
      </a:defRPr>
    </a:lvl1pPr>
    <a:lvl2pPr marL="182880" indent="-137160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1050" kern="1200">
        <a:solidFill>
          <a:schemeClr val="tx1"/>
        </a:solidFill>
        <a:latin typeface="Arial"/>
        <a:ea typeface="+mn-ea"/>
        <a:cs typeface="+mn-cs"/>
      </a:defRPr>
    </a:lvl2pPr>
    <a:lvl3pPr marL="339725" indent="-1047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1000" kern="1200">
        <a:solidFill>
          <a:schemeClr val="tx1"/>
        </a:solidFill>
        <a:latin typeface="Arial"/>
        <a:ea typeface="+mn-ea"/>
        <a:cs typeface="+mn-cs"/>
      </a:defRPr>
    </a:lvl3pPr>
    <a:lvl4pPr marL="515938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•"/>
      <a:defRPr sz="900" kern="1200">
        <a:solidFill>
          <a:schemeClr val="tx1"/>
        </a:solidFill>
        <a:latin typeface="Arial"/>
        <a:ea typeface="+mn-ea"/>
        <a:cs typeface="+mn-cs"/>
      </a:defRPr>
    </a:lvl4pPr>
    <a:lvl5pPr marL="633413" indent="-117475" algn="l" defTabSz="914400" rtl="0" eaLnBrk="1" latinLnBrk="0" hangingPunct="1">
      <a:spcBef>
        <a:spcPts val="600"/>
      </a:spcBef>
      <a:buFont typeface="HP Simplified" panose="020B0604020204020204" pitchFamily="34" charset="0"/>
      <a:buChar char="–"/>
      <a:defRPr sz="8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300" dirty="0"/>
              <a:t>Foster </a:t>
            </a:r>
            <a:r>
              <a:rPr lang="en-GB" altLang="en-US" sz="1300" dirty="0" err="1"/>
              <a:t>transboundary</a:t>
            </a:r>
            <a:r>
              <a:rPr lang="en-GB" altLang="en-US" sz="1300" dirty="0"/>
              <a:t> cooperation by:</a:t>
            </a:r>
          </a:p>
          <a:p>
            <a:r>
              <a:rPr lang="en-GB" altLang="en-US" dirty="0"/>
              <a:t>Identifying </a:t>
            </a:r>
            <a:r>
              <a:rPr lang="en-GB" altLang="en-US" dirty="0" err="1"/>
              <a:t>intersectoral</a:t>
            </a:r>
            <a:r>
              <a:rPr lang="en-GB" altLang="en-US" dirty="0"/>
              <a:t> synergies that could be further explored and utilized; </a:t>
            </a:r>
          </a:p>
          <a:p>
            <a:r>
              <a:rPr lang="en-GB" altLang="en-US" dirty="0"/>
              <a:t>Determining policy measures and actions that could alleviate tensions or conflicts related to the multiple uses of and need for common resources.</a:t>
            </a:r>
          </a:p>
          <a:p>
            <a:r>
              <a:rPr lang="en-GB" altLang="en-US" sz="1300" dirty="0"/>
              <a:t>The nexus assessment also aims to</a:t>
            </a:r>
          </a:p>
          <a:p>
            <a:r>
              <a:rPr lang="en-GB" altLang="en-US" dirty="0"/>
              <a:t>Assist countries to optimize their use of resources, increase efficiency and ensure greater policy coherence and co-management;</a:t>
            </a:r>
          </a:p>
          <a:p>
            <a:r>
              <a:rPr lang="en-GB" altLang="en-US" dirty="0"/>
              <a:t>Build capacity to assess and address </a:t>
            </a:r>
            <a:r>
              <a:rPr lang="en-GB" altLang="en-US" dirty="0" err="1"/>
              <a:t>intersectoral</a:t>
            </a:r>
            <a:r>
              <a:rPr lang="en-GB" altLang="en-US" dirty="0"/>
              <a:t> impacts.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9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sz="1300" dirty="0"/>
              <a:t>Foster </a:t>
            </a:r>
            <a:r>
              <a:rPr lang="en-GB" altLang="en-US" sz="1300" dirty="0" err="1"/>
              <a:t>transboundary</a:t>
            </a:r>
            <a:r>
              <a:rPr lang="en-GB" altLang="en-US" sz="1300" dirty="0"/>
              <a:t> cooperation by:</a:t>
            </a:r>
          </a:p>
          <a:p>
            <a:r>
              <a:rPr lang="en-GB" altLang="en-US" dirty="0"/>
              <a:t>Identifying </a:t>
            </a:r>
            <a:r>
              <a:rPr lang="en-GB" altLang="en-US" dirty="0" err="1"/>
              <a:t>intersectoral</a:t>
            </a:r>
            <a:r>
              <a:rPr lang="en-GB" altLang="en-US" dirty="0"/>
              <a:t> synergies that could be further explored and utilized; </a:t>
            </a:r>
          </a:p>
          <a:p>
            <a:r>
              <a:rPr lang="en-GB" altLang="en-US" dirty="0"/>
              <a:t>Determining policy measures and actions that could alleviate tensions or conflicts related to the multiple uses of and need for common resources.</a:t>
            </a:r>
          </a:p>
          <a:p>
            <a:r>
              <a:rPr lang="en-GB" altLang="en-US" sz="1300" dirty="0"/>
              <a:t>The nexus assessment also aims to</a:t>
            </a:r>
          </a:p>
          <a:p>
            <a:r>
              <a:rPr lang="en-GB" altLang="en-US" dirty="0"/>
              <a:t>Assist countries to optimize their use of resources, increase efficiency and ensure greater policy coherence and co-management;</a:t>
            </a:r>
          </a:p>
          <a:p>
            <a:r>
              <a:rPr lang="en-GB" altLang="en-US" dirty="0"/>
              <a:t>Build capacity to assess and address </a:t>
            </a:r>
            <a:r>
              <a:rPr lang="en-GB" altLang="en-US" dirty="0" err="1"/>
              <a:t>intersectoral</a:t>
            </a:r>
            <a:r>
              <a:rPr lang="en-GB" altLang="en-US" dirty="0"/>
              <a:t> impacts.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96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300" dirty="0">
                <a:latin typeface="+mn-lt"/>
              </a:rPr>
              <a:t>The “nexus” is a potentially very appropriate approach to enhance resource efficiency and good governance in transboundary basins. The methodology developed for nexus assessments under the Water Convention has </a:t>
            </a:r>
            <a:r>
              <a:rPr lang="en-GB" sz="1300" dirty="0">
                <a:latin typeface="+mn-lt"/>
              </a:rPr>
              <a:t>the</a:t>
            </a:r>
            <a:r>
              <a:rPr lang="en-US" sz="1300" dirty="0">
                <a:latin typeface="+mn-lt"/>
              </a:rPr>
              <a:t> objective of identifying trade-offs and impacts across sectors and countries and to propose possible policy measures and technical actions at national and transboundary levels to reduce </a:t>
            </a:r>
            <a:r>
              <a:rPr lang="en-US" sz="1300" dirty="0" err="1">
                <a:latin typeface="+mn-lt"/>
              </a:rPr>
              <a:t>intersectoral</a:t>
            </a:r>
            <a:r>
              <a:rPr lang="en-US" sz="1300" dirty="0">
                <a:latin typeface="+mn-lt"/>
              </a:rPr>
              <a:t> tensions</a:t>
            </a:r>
            <a:r>
              <a:rPr lang="en-GB" sz="1300" dirty="0">
                <a:latin typeface="+mn-lt"/>
              </a:rPr>
              <a:t>. This is done</a:t>
            </a:r>
            <a:r>
              <a:rPr lang="en-US" sz="1300" dirty="0">
                <a:latin typeface="+mn-lt"/>
              </a:rPr>
              <a:t> jointly with policy makers and local experts. </a:t>
            </a:r>
            <a:r>
              <a:rPr lang="en-GB" sz="1300" dirty="0">
                <a:latin typeface="+mn-lt"/>
              </a:rPr>
              <a:t>C</a:t>
            </a:r>
            <a:r>
              <a:rPr lang="en-US" sz="1300" dirty="0" err="1">
                <a:latin typeface="+mn-lt"/>
              </a:rPr>
              <a:t>ompared</a:t>
            </a:r>
            <a:r>
              <a:rPr lang="en-US" sz="1300" dirty="0">
                <a:latin typeface="+mn-lt"/>
              </a:rPr>
              <a:t> to an Integrated Water Resource Management approach, the water energy food ecosystems nexus approach </a:t>
            </a:r>
            <a:r>
              <a:rPr lang="en-GB" sz="1300" dirty="0">
                <a:latin typeface="+mn-lt"/>
              </a:rPr>
              <a:t>concurrently </a:t>
            </a:r>
            <a:r>
              <a:rPr lang="en-US" sz="1300" dirty="0">
                <a:latin typeface="+mn-lt"/>
              </a:rPr>
              <a:t>considers </a:t>
            </a:r>
            <a:r>
              <a:rPr lang="en-GB" sz="1300" dirty="0">
                <a:latin typeface="+mn-lt"/>
              </a:rPr>
              <a:t>multiple sectors and their evolution. </a:t>
            </a:r>
            <a:r>
              <a:rPr lang="en-US" sz="1300" dirty="0">
                <a:latin typeface="+mn-lt"/>
              </a:rPr>
              <a:t>This offers the opportunity to better involve key economic sectors—energy and agriculture in particular—in the dialogue over transboundary water resource uses, protection and management.</a:t>
            </a: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 5 basins to which the methodology has been applied so far – the Alazani/</a:t>
            </a:r>
            <a:r>
              <a:rPr lang="en-US" sz="1300" dirty="0" err="1">
                <a:latin typeface="+mn-lt"/>
              </a:rPr>
              <a:t>Ganykh</a:t>
            </a:r>
            <a:r>
              <a:rPr lang="en-US" sz="1300" dirty="0">
                <a:latin typeface="+mn-lt"/>
              </a:rPr>
              <a:t> (Azerbaijan, Georgia), Sava (Bosnia and Herzegovina, Croatia, Montenegro, Serbia and Slovenia), </a:t>
            </a:r>
            <a:r>
              <a:rPr lang="en-US" sz="1300" dirty="0" err="1">
                <a:latin typeface="+mn-lt"/>
              </a:rPr>
              <a:t>Syr</a:t>
            </a:r>
            <a:r>
              <a:rPr lang="en-US" sz="1300" dirty="0">
                <a:latin typeface="+mn-lt"/>
              </a:rPr>
              <a:t> Darya (Kazakhstan, Kyrgyzstan, Tajikistan, Uzbekistan), </a:t>
            </a:r>
            <a:r>
              <a:rPr lang="en-US" sz="1300" dirty="0" err="1">
                <a:latin typeface="+mn-lt"/>
              </a:rPr>
              <a:t>Isonzo</a:t>
            </a:r>
            <a:r>
              <a:rPr lang="en-US" sz="1300" dirty="0">
                <a:latin typeface="+mn-lt"/>
              </a:rPr>
              <a:t>/</a:t>
            </a:r>
            <a:r>
              <a:rPr lang="en-US" sz="1300" dirty="0" err="1">
                <a:latin typeface="+mn-lt"/>
              </a:rPr>
              <a:t>Soča</a:t>
            </a:r>
            <a:r>
              <a:rPr lang="en-US" sz="1300" dirty="0">
                <a:latin typeface="+mn-lt"/>
              </a:rPr>
              <a:t> (Italy, Slovenia), and the Drina (on-going, Bosnia and Herzegovina, Montenegro, Serbia) demonstrate that e</a:t>
            </a:r>
            <a:r>
              <a:rPr lang="en-GB" sz="1300" dirty="0" err="1">
                <a:latin typeface="+mn-lt"/>
              </a:rPr>
              <a:t>nhanced</a:t>
            </a:r>
            <a:r>
              <a:rPr lang="en-GB" sz="1300" dirty="0">
                <a:latin typeface="+mn-lt"/>
              </a:rPr>
              <a:t> transboundary cooperation on the management of the basin resources will bring significant benefits. For example, promising cooperation possibilities with the energy sector have been identified.</a:t>
            </a:r>
          </a:p>
          <a:p>
            <a:endParaRPr lang="en-US" sz="1300" dirty="0">
              <a:latin typeface="+mn-lt"/>
            </a:endParaRPr>
          </a:p>
          <a:p>
            <a:endParaRPr lang="en-US" sz="1300" dirty="0">
              <a:latin typeface="+mn-lt"/>
            </a:endParaRPr>
          </a:p>
          <a:p>
            <a:r>
              <a:rPr lang="en-US" sz="1300" dirty="0">
                <a:latin typeface="+mn-lt"/>
              </a:rPr>
              <a:t>These can be achieved through a broad range of actions – spanning institutions, information, instruments (policy and economic instruments), infrastructure (multiple use etc.) as well as international coordination and cooperation.</a:t>
            </a:r>
          </a:p>
          <a:p>
            <a:endParaRPr lang="en-US" sz="1300" dirty="0">
              <a:latin typeface="+mn-lt"/>
            </a:endParaRPr>
          </a:p>
          <a:p>
            <a:r>
              <a:rPr lang="en-US" dirty="0"/>
              <a:t>Some conclusions from the nexus assessments</a:t>
            </a:r>
          </a:p>
          <a:p>
            <a:r>
              <a:rPr lang="en-US" b="1" dirty="0"/>
              <a:t>- Integration </a:t>
            </a:r>
            <a:r>
              <a:rPr lang="en-US" dirty="0"/>
              <a:t>is challenging: Essential that </a:t>
            </a:r>
            <a:r>
              <a:rPr lang="en-US" dirty="0" err="1"/>
              <a:t>intersectoral</a:t>
            </a:r>
            <a:r>
              <a:rPr lang="en-US" dirty="0"/>
              <a:t> coordination and consultation, consideration of different interests and integrated planning are happening. The best options vary and applying the nexus approach should </a:t>
            </a:r>
            <a:r>
              <a:rPr lang="en-US" b="1" dirty="0"/>
              <a:t>build on the existing </a:t>
            </a:r>
            <a: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—</a:t>
            </a:r>
            <a:r>
              <a:rPr lang="en-US" dirty="0"/>
              <a:t> e.g. multisector structures, </a:t>
            </a:r>
            <a:r>
              <a:rPr lang="en-US" dirty="0" err="1"/>
              <a:t>intersectoral</a:t>
            </a:r>
            <a:r>
              <a:rPr lang="en-US" dirty="0"/>
              <a:t> processes (SEA etc.), review policy and economic instruments, consultation on and coordination of investments …</a:t>
            </a:r>
          </a:p>
          <a:p>
            <a:r>
              <a:rPr lang="en-US" dirty="0"/>
              <a:t>- Achieving the </a:t>
            </a:r>
            <a:r>
              <a:rPr lang="en-US" b="1" dirty="0"/>
              <a:t>Sustainable Development Goals</a:t>
            </a:r>
            <a:r>
              <a:rPr lang="en-US" dirty="0"/>
              <a:t> (food security, water, energy etc.) will require taking into account </a:t>
            </a:r>
            <a:r>
              <a:rPr lang="en-US" dirty="0" err="1"/>
              <a:t>intersector</a:t>
            </a:r>
            <a:r>
              <a:rPr lang="en-US" dirty="0"/>
              <a:t> effects</a:t>
            </a:r>
          </a:p>
          <a:p>
            <a:r>
              <a:rPr lang="en-GB" dirty="0"/>
              <a:t>- The Water Convention’s nexus approach </a:t>
            </a:r>
            <a:r>
              <a:rPr lang="en-GB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— non-prescriptive, inclusive and indicative —</a:t>
            </a:r>
            <a:r>
              <a:rPr lang="en-GB" dirty="0"/>
              <a:t>provides a good basis for </a:t>
            </a:r>
            <a:r>
              <a:rPr lang="en-GB" b="1" dirty="0"/>
              <a:t>the identification of cooperation opportunities</a:t>
            </a:r>
            <a:r>
              <a:rPr lang="en-GB" dirty="0"/>
              <a:t>. It can provide for a </a:t>
            </a:r>
            <a:r>
              <a:rPr lang="en-GB" b="1" dirty="0"/>
              <a:t>broadening or restarting a dialogue</a:t>
            </a:r>
            <a:endParaRPr lang="en-US" b="1" dirty="0"/>
          </a:p>
          <a:p>
            <a:endParaRPr lang="en-US" dirty="0"/>
          </a:p>
          <a:p>
            <a:r>
              <a:rPr lang="en-US" sz="11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In the </a:t>
            </a:r>
            <a:r>
              <a:rPr lang="en-US" sz="1100" kern="1200" dirty="0" err="1">
                <a:solidFill>
                  <a:schemeClr val="tx1"/>
                </a:solidFill>
                <a:latin typeface="Arial"/>
                <a:ea typeface="+mn-ea"/>
                <a:cs typeface="+mn-cs"/>
              </a:rPr>
              <a:t>Syr</a:t>
            </a:r>
            <a:r>
              <a:rPr lang="en-US" sz="1100" kern="120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Darya,</a:t>
            </a:r>
            <a:r>
              <a:rPr lang="en-US" sz="1100" kern="1200" baseline="0" dirty="0">
                <a:solidFill>
                  <a:schemeClr val="tx1"/>
                </a:solidFill>
                <a:latin typeface="Arial"/>
                <a:ea typeface="+mn-ea"/>
                <a:cs typeface="+mn-cs"/>
              </a:rPr>
              <a:t> the assessment involved:</a:t>
            </a:r>
          </a:p>
          <a:p>
            <a:r>
              <a:rPr lang="en-US" sz="1100" dirty="0"/>
              <a:t>Desk study </a:t>
            </a:r>
          </a:p>
          <a:p>
            <a:r>
              <a:rPr lang="en-US" sz="1100" dirty="0" err="1"/>
              <a:t>Multisectoral</a:t>
            </a:r>
            <a:r>
              <a:rPr lang="en-US" sz="1100" dirty="0"/>
              <a:t> workshop (Almaty, 2-4 December 2014) for the countries organized with GWP in cooperation with FAO</a:t>
            </a:r>
          </a:p>
          <a:p>
            <a:r>
              <a:rPr lang="en-US" sz="1100" dirty="0"/>
              <a:t>Main </a:t>
            </a:r>
            <a:r>
              <a:rPr lang="en-US" sz="1100" dirty="0" err="1"/>
              <a:t>intersectoral</a:t>
            </a:r>
            <a:r>
              <a:rPr lang="en-US" sz="1100" dirty="0"/>
              <a:t> issues, some future scenarios,  possible  solutions jointly identified</a:t>
            </a:r>
          </a:p>
          <a:p>
            <a:r>
              <a:rPr lang="en-US" sz="1100" dirty="0"/>
              <a:t>Scoping level analysis</a:t>
            </a:r>
          </a:p>
          <a:p>
            <a:r>
              <a:rPr lang="en-US" sz="1100" dirty="0"/>
              <a:t>Participatory process: Consultations</a:t>
            </a:r>
          </a:p>
          <a:p>
            <a:r>
              <a:rPr lang="en-US" sz="1100" dirty="0"/>
              <a:t>Funded by Finnish Ministry of Foreign Affairs</a:t>
            </a:r>
            <a:endParaRPr lang="en-GB" sz="110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7FBC74-BA36-481E-BB1F-68EF6E837E5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823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100" dirty="0">
                <a:latin typeface="Arial" panose="020B0604020202020204" pitchFamily="34" charset="0"/>
                <a:cs typeface="Arial" panose="020B0604020202020204" pitchFamily="34" charset="0"/>
              </a:rPr>
              <a:t>It can provide for a broadening or restarting a dialogue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96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 eaLnBrk="1" fontAlgn="t" latinLnBrk="0" hangingPunct="1"/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Alazani/</a:t>
            </a:r>
            <a:r>
              <a:rPr lang="en-US" sz="1100" b="1" i="0" u="none" strike="noStrike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Ganykh</a:t>
            </a:r>
            <a:endParaRPr lang="en-GB" sz="1100" b="0" i="0" u="none" strike="noStrike" dirty="0">
              <a:effectLst/>
              <a:latin typeface="Arial"/>
            </a:endParaRPr>
          </a:p>
          <a:p>
            <a:pPr rtl="0" eaLnBrk="1" fontAlgn="t" latinLnBrk="0" hangingPunct="1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Water-energy (hydropower), land-energy-water (biomass use, erosion/ sedimentation, hydrological flow)</a:t>
            </a:r>
          </a:p>
          <a:p>
            <a:pPr rtl="0" eaLnBrk="1" fontAlgn="t" latinLnBrk="0" hangingPunct="1"/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Sava</a:t>
            </a:r>
            <a:endParaRPr lang="en-GB" sz="1100" b="0" i="0" u="none" strike="noStrike" dirty="0">
              <a:effectLst/>
              <a:latin typeface="Arial"/>
            </a:endParaRPr>
          </a:p>
          <a:p>
            <a:pPr rtl="0" eaLnBrk="1" fontAlgn="t" latinLnBrk="0" hangingPunct="1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Water-energy (hydropower); land-water (sediment management)</a:t>
            </a:r>
          </a:p>
          <a:p>
            <a:pPr marL="0" marR="0" indent="0" algn="l" defTabSz="914400" rtl="0" eaLnBrk="1" fontAlgn="t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100" b="1" i="0" u="none" strike="noStrike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Syr</a:t>
            </a:r>
            <a:r>
              <a:rPr lang="en-US" sz="1100" b="1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Darya</a:t>
            </a:r>
            <a:endParaRPr lang="en-GB" sz="1100" b="0" i="0" u="none" strike="noStrike" dirty="0">
              <a:effectLst/>
              <a:latin typeface="Arial"/>
            </a:endParaRPr>
          </a:p>
          <a:p>
            <a:pPr rtl="0" eaLnBrk="1" fontAlgn="t" latinLnBrk="0" hangingPunct="1"/>
            <a:r>
              <a:rPr lang="en-US" sz="1100" b="0" i="0" u="none" strike="noStrike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Water-land-ecosystems (irrigation, salinization), water-energy (hydropower), land-ecosystems</a:t>
            </a:r>
            <a:endParaRPr lang="en-GB" sz="1100" b="0" i="0" u="none" strike="noStrike" dirty="0">
              <a:effectLst/>
              <a:latin typeface="Arial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06606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1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The </a:t>
            </a:r>
            <a:r>
              <a:rPr lang="en-US" sz="1100" b="1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Syr</a:t>
            </a:r>
            <a:r>
              <a:rPr lang="en-US" sz="11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Darya nexus assessment has identified a menu of solutions to address specific inter-sectoral challenges in the basin and </a:t>
            </a:r>
            <a:r>
              <a:rPr lang="en-US" sz="1100" b="1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realise</a:t>
            </a:r>
            <a:r>
              <a:rPr lang="en-US" sz="1100" b="1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the potential benefits. 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Such a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programme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would encompass: (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i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) energy diversification in upstream countries to reduce dependency of hydropower in winter time and facilitate crop diversification; (ii)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modernisation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of energy and water infrastructure to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minimise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system losses; (iii) policy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pacakges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to increase energy and water efficiency (including pricing reforms, public awareness campaigns, and the introduction of energy efficiency standards); (iv) agricultural extension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programmes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to support crop-shifting and the adoption of sustainable resource management policies; and (vi) the development of regional energy and agricultural markets. Planning and implementation of such measures would also require institutional reforms and capacity development to facilitate basin-wide integrated resources planning both at national and </a:t>
            </a:r>
            <a:r>
              <a:rPr lang="en-US" sz="1100" kern="1200" dirty="0" err="1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bsin</a:t>
            </a:r>
            <a:r>
              <a:rPr lang="en-US" sz="1100" kern="1200" dirty="0">
                <a:solidFill>
                  <a:schemeClr val="tx1"/>
                </a:solidFill>
                <a:effectLst/>
                <a:latin typeface="Arial"/>
                <a:ea typeface="+mn-ea"/>
                <a:cs typeface="+mn-cs"/>
              </a:rPr>
              <a:t> level.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696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The</a:t>
            </a:r>
            <a:r>
              <a:rPr lang="en-US" baseline="0" dirty="0"/>
              <a:t> nexus approach is trying to reach out to the other sectors on a more equal footing</a:t>
            </a:r>
          </a:p>
          <a:p>
            <a:endParaRPr lang="en-US" baseline="0" dirty="0"/>
          </a:p>
          <a:p>
            <a:r>
              <a:rPr lang="en-US" baseline="0" dirty="0"/>
              <a:t>Can allow to take a fresh look at cooperation</a:t>
            </a:r>
            <a:endParaRPr lang="en-US" dirty="0"/>
          </a:p>
          <a:p>
            <a:endParaRPr lang="en-US" dirty="0"/>
          </a:p>
          <a:p>
            <a:r>
              <a:rPr lang="en-US" dirty="0"/>
              <a:t>The</a:t>
            </a:r>
            <a:r>
              <a:rPr lang="en-US" baseline="0" dirty="0"/>
              <a:t> framework can also introduce a bias</a:t>
            </a:r>
          </a:p>
          <a:p>
            <a:endParaRPr lang="en-US" baseline="0" dirty="0"/>
          </a:p>
          <a:p>
            <a:r>
              <a:rPr lang="en-GB" sz="1200" dirty="0"/>
              <a:t>The nexus assessment could</a:t>
            </a:r>
          </a:p>
          <a:p>
            <a:r>
              <a:rPr lang="en-GB" sz="1200" dirty="0"/>
              <a:t>be oriented towards: (</a:t>
            </a:r>
            <a:r>
              <a:rPr lang="en-GB" sz="1200" dirty="0" err="1"/>
              <a:t>i</a:t>
            </a:r>
            <a:r>
              <a:rPr lang="en-GB" sz="1200" dirty="0"/>
              <a:t>) restoring cooperation; (ii) reviewing</a:t>
            </a:r>
          </a:p>
          <a:p>
            <a:r>
              <a:rPr lang="en-GB" sz="1200" dirty="0"/>
              <a:t>the scope of cooperation or to identify new opportunities for</a:t>
            </a:r>
          </a:p>
          <a:p>
            <a:r>
              <a:rPr lang="en-GB" sz="1200" dirty="0"/>
              <a:t>cooperation; (iii) quantifying </a:t>
            </a:r>
            <a:r>
              <a:rPr lang="en-GB" sz="1200" dirty="0" err="1"/>
              <a:t>interlinkages</a:t>
            </a:r>
            <a:r>
              <a:rPr lang="en-GB" sz="1200" dirty="0"/>
              <a:t> for setting priorities or for determining whether measures are required; or (iv) assessing</a:t>
            </a:r>
          </a:p>
          <a:p>
            <a:r>
              <a:rPr lang="en-GB" sz="1200" dirty="0"/>
              <a:t>the appropriateness of a certain policy</a:t>
            </a:r>
          </a:p>
          <a:p>
            <a:endParaRPr lang="fr-CH" sz="1200" dirty="0"/>
          </a:p>
          <a:p>
            <a:r>
              <a:rPr lang="en-GB" dirty="0"/>
              <a:t>Expectations need to be managed. Due to the broad scope of the</a:t>
            </a:r>
          </a:p>
          <a:p>
            <a:r>
              <a:rPr lang="en-GB" dirty="0"/>
              <a:t>nexus assessment, the expectations of assessment outcomes are</a:t>
            </a:r>
          </a:p>
          <a:p>
            <a:r>
              <a:rPr lang="en-GB" dirty="0"/>
              <a:t>highly diverse and therefore easily susceptible to disappointment.</a:t>
            </a:r>
          </a:p>
          <a:p>
            <a:r>
              <a:rPr lang="en-GB" dirty="0"/>
              <a:t>The resources and time needed to develop a truly interactive</a:t>
            </a:r>
          </a:p>
          <a:p>
            <a:r>
              <a:rPr lang="en-GB" dirty="0"/>
              <a:t>process and to actively coordinate with the different countries and</a:t>
            </a:r>
          </a:p>
          <a:p>
            <a:r>
              <a:rPr lang="en-GB" dirty="0"/>
              <a:t>experts should not be underestimated.</a:t>
            </a:r>
          </a:p>
          <a:p>
            <a:endParaRPr lang="fr-CH" dirty="0"/>
          </a:p>
          <a:p>
            <a:r>
              <a:rPr lang="en-GB" dirty="0"/>
              <a:t>It is important to be prepared for unpopular findings and</a:t>
            </a:r>
          </a:p>
          <a:p>
            <a:r>
              <a:rPr lang="en-GB" dirty="0"/>
              <a:t>solutions. The results of a nexus assessment can challenge the</a:t>
            </a:r>
          </a:p>
          <a:p>
            <a:r>
              <a:rPr lang="en-GB" dirty="0"/>
              <a:t>interests of one or more of the sectors or countries involved. It</a:t>
            </a:r>
          </a:p>
          <a:p>
            <a:r>
              <a:rPr lang="en-GB" dirty="0"/>
              <a:t>is therefore important to have a robust institutional platform on</a:t>
            </a:r>
          </a:p>
          <a:p>
            <a:r>
              <a:rPr lang="en-GB" dirty="0"/>
              <a:t>which to discuss them.</a:t>
            </a:r>
          </a:p>
          <a:p>
            <a:endParaRPr lang="en-US" dirty="0"/>
          </a:p>
          <a:p>
            <a:r>
              <a:rPr lang="en-US" b="1" dirty="0"/>
              <a:t>Integration </a:t>
            </a:r>
            <a:r>
              <a:rPr lang="en-US" dirty="0"/>
              <a:t>is challenging: Essential that </a:t>
            </a:r>
            <a:r>
              <a:rPr lang="en-US" dirty="0" err="1"/>
              <a:t>intersectoral</a:t>
            </a:r>
            <a:r>
              <a:rPr lang="en-US" dirty="0"/>
              <a:t> coordination and consultation, consideration of different interests and integrated planning are happening. The best options vary and applying the nexus approach should </a:t>
            </a:r>
            <a:r>
              <a:rPr lang="en-US" b="1" dirty="0"/>
              <a:t>build on the existing </a:t>
            </a:r>
            <a: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—</a:t>
            </a:r>
            <a:r>
              <a:rPr lang="en-US" dirty="0"/>
              <a:t> e.g. multisector structures, </a:t>
            </a:r>
            <a:r>
              <a:rPr lang="en-US" dirty="0" err="1"/>
              <a:t>intersectoral</a:t>
            </a:r>
            <a:r>
              <a:rPr lang="en-US" dirty="0"/>
              <a:t> processes (SEA etc.), review policy and economic instruments, consultation on and coordination of investments …</a:t>
            </a:r>
          </a:p>
          <a:p>
            <a:r>
              <a:rPr lang="en-US" dirty="0"/>
              <a:t>Achieving the </a:t>
            </a:r>
            <a:r>
              <a:rPr lang="en-US" b="1" dirty="0"/>
              <a:t>Sustainable Development Goals</a:t>
            </a:r>
            <a:r>
              <a:rPr lang="en-US" dirty="0"/>
              <a:t> (food security, water, energy etc.) will require taking into account </a:t>
            </a:r>
            <a:r>
              <a:rPr lang="en-US" dirty="0" err="1"/>
              <a:t>intersector</a:t>
            </a:r>
            <a:r>
              <a:rPr lang="en-US" dirty="0"/>
              <a:t> effects</a:t>
            </a:r>
          </a:p>
          <a:p>
            <a:r>
              <a:rPr lang="en-GB" dirty="0"/>
              <a:t>The Water Convention’s nexus approach </a:t>
            </a:r>
            <a:r>
              <a:rPr lang="en-GB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— non-prescriptive, inclusive and indicative —</a:t>
            </a:r>
            <a:r>
              <a:rPr lang="en-GB" dirty="0"/>
              <a:t>provides a good basis for </a:t>
            </a:r>
            <a:r>
              <a:rPr lang="en-GB" b="1" dirty="0"/>
              <a:t>the identification of cooperation opportunities</a:t>
            </a:r>
            <a:r>
              <a:rPr lang="en-GB" dirty="0"/>
              <a:t>. It can provide for a </a:t>
            </a:r>
            <a:r>
              <a:rPr lang="en-GB" b="1" dirty="0"/>
              <a:t>broadening or restarting a dialogue</a:t>
            </a:r>
            <a:endParaRPr lang="en-US" b="1" dirty="0"/>
          </a:p>
          <a:p>
            <a:r>
              <a:rPr lang="en-GB" dirty="0"/>
              <a:t>Building on the </a:t>
            </a:r>
            <a:r>
              <a:rPr lang="en-GB" dirty="0" err="1"/>
              <a:t>intersectoral</a:t>
            </a:r>
            <a:r>
              <a:rPr lang="en-GB" dirty="0"/>
              <a:t>-transboundary </a:t>
            </a:r>
            <a:r>
              <a:rPr lang="en-GB" b="1" dirty="0"/>
              <a:t>dialogue’s findings:</a:t>
            </a:r>
            <a:r>
              <a:rPr lang="en-GB" dirty="0"/>
              <a:t> </a:t>
            </a:r>
            <a:r>
              <a:rPr lang="en-GB" b="1" dirty="0"/>
              <a:t>Quantification</a:t>
            </a:r>
            <a:r>
              <a:rPr lang="en-GB" dirty="0"/>
              <a:t> of selected, jointly identified trade-offs and benefits to inform negotiation, cooperation, policy development. Prerequisite: </a:t>
            </a:r>
            <a:r>
              <a:rPr lang="en-GB" b="1" dirty="0"/>
              <a:t>Adequate data </a:t>
            </a:r>
            <a:r>
              <a:rPr lang="en-GB" dirty="0"/>
              <a:t>for meaningful analyses, fit-for-purpose s</a:t>
            </a:r>
            <a:r>
              <a:rPr lang="en-US" dirty="0" err="1"/>
              <a:t>upport</a:t>
            </a:r>
            <a:r>
              <a:rPr lang="en-US" dirty="0"/>
              <a:t> tools</a:t>
            </a:r>
            <a:endParaRPr lang="en-GB" dirty="0"/>
          </a:p>
          <a:p>
            <a:r>
              <a:rPr lang="en-GB" dirty="0"/>
              <a:t>Result of the assessment may be controversial to a sector or a country; the process design and </a:t>
            </a:r>
            <a:r>
              <a:rPr lang="en-GB" b="1" dirty="0"/>
              <a:t>institutional framework important </a:t>
            </a:r>
            <a:r>
              <a:rPr lang="en-GB" dirty="0"/>
              <a:t>to ensure acceptance </a:t>
            </a:r>
          </a:p>
          <a:p>
            <a:r>
              <a:rPr lang="en-US" dirty="0"/>
              <a:t>The improvement opportunities are to some degree </a:t>
            </a:r>
            <a:r>
              <a:rPr lang="en-US" b="1" dirty="0"/>
              <a:t>context-specific </a:t>
            </a:r>
            <a:r>
              <a:rPr lang="en-US" dirty="0"/>
              <a:t>and the cooperation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situation </a:t>
            </a:r>
            <a:r>
              <a:rPr lang="en-US" dirty="0"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— trust, mandates etc. —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influences what can be done. Need to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manage expectations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fr-CH" dirty="0"/>
              <a:t>Balance </a:t>
            </a:r>
            <a:r>
              <a:rPr lang="fr-CH" dirty="0" err="1"/>
              <a:t>bet</a:t>
            </a:r>
            <a:r>
              <a:rPr lang="en-GB" dirty="0"/>
              <a:t>ween focusing on key issues and being open to the unexpected</a:t>
            </a:r>
          </a:p>
          <a:p>
            <a:endParaRPr lang="en-US" dirty="0"/>
          </a:p>
          <a:p>
            <a:r>
              <a:rPr lang="en-US" dirty="0"/>
              <a:t>Resources</a:t>
            </a:r>
          </a:p>
          <a:p>
            <a:r>
              <a:rPr lang="en-GB" altLang="en-US" b="1" dirty="0">
                <a:solidFill>
                  <a:srgbClr val="0070C0"/>
                </a:solidFill>
              </a:rPr>
              <a:t>Reports</a:t>
            </a:r>
            <a:r>
              <a:rPr lang="en-GB" altLang="en-US" dirty="0"/>
              <a:t>: </a:t>
            </a:r>
          </a:p>
          <a:p>
            <a:pPr lvl="1"/>
            <a:r>
              <a:rPr lang="en-GB" altLang="en-US" b="1" dirty="0"/>
              <a:t>Nexus assessment methodology and the basin case studies</a:t>
            </a:r>
            <a:r>
              <a:rPr lang="en-GB" altLang="en-US" dirty="0"/>
              <a:t>: printed in Russian, expected in French in March  </a:t>
            </a:r>
          </a:p>
          <a:p>
            <a:pPr lvl="1"/>
            <a:r>
              <a:rPr lang="en-US" altLang="en-US" b="1" dirty="0" err="1"/>
              <a:t>Syr</a:t>
            </a:r>
            <a:r>
              <a:rPr lang="en-US" altLang="en-US" b="1" dirty="0"/>
              <a:t> Darya</a:t>
            </a:r>
            <a:r>
              <a:rPr lang="en-US" altLang="en-US" dirty="0"/>
              <a:t> in English in January 2017, expected in Russian in March</a:t>
            </a:r>
          </a:p>
          <a:p>
            <a:pPr lvl="1"/>
            <a:r>
              <a:rPr lang="en-US" altLang="en-US" b="1" dirty="0"/>
              <a:t>Sava</a:t>
            </a:r>
            <a:r>
              <a:rPr lang="en-US" altLang="en-US" dirty="0"/>
              <a:t> in January 2017; press release circulated in the local languages</a:t>
            </a:r>
            <a:endParaRPr lang="en-GB" altLang="en-US" dirty="0"/>
          </a:p>
          <a:p>
            <a:r>
              <a:rPr lang="en-GB" altLang="en-US" b="1" dirty="0">
                <a:solidFill>
                  <a:srgbClr val="0070C0"/>
                </a:solidFill>
              </a:rPr>
              <a:t>Policy briefs</a:t>
            </a:r>
            <a:r>
              <a:rPr lang="en-GB" altLang="en-US" dirty="0"/>
              <a:t>: </a:t>
            </a:r>
          </a:p>
          <a:p>
            <a:pPr lvl="1"/>
            <a:r>
              <a:rPr lang="en-US" altLang="en-US" b="1" dirty="0"/>
              <a:t>Summary brief </a:t>
            </a:r>
            <a:r>
              <a:rPr lang="en-US" altLang="en-US" dirty="0"/>
              <a:t>on the basin assessments 2013-2015</a:t>
            </a:r>
          </a:p>
          <a:p>
            <a:pPr lvl="1"/>
            <a:r>
              <a:rPr lang="en-US" altLang="en-US" b="1" dirty="0"/>
              <a:t>Sava</a:t>
            </a:r>
            <a:r>
              <a:rPr lang="en-US" altLang="en-US" dirty="0"/>
              <a:t> nexus assessment</a:t>
            </a:r>
            <a:endParaRPr lang="en-GB" altLang="en-US" dirty="0"/>
          </a:p>
          <a:p>
            <a:r>
              <a:rPr lang="en-GB" altLang="en-US" b="1" dirty="0">
                <a:solidFill>
                  <a:srgbClr val="0070C0"/>
                </a:solidFill>
              </a:rPr>
              <a:t>Brochure/policy document</a:t>
            </a:r>
            <a:r>
              <a:rPr lang="en-GB" altLang="en-US" dirty="0"/>
              <a:t>: </a:t>
            </a:r>
          </a:p>
          <a:p>
            <a:pPr lvl="1"/>
            <a:r>
              <a:rPr lang="en-US" altLang="en-US" b="1" dirty="0"/>
              <a:t>Nexus and renewable energy</a:t>
            </a:r>
            <a:r>
              <a:rPr lang="en-US" altLang="en-US" dirty="0"/>
              <a:t> – building on the basin assessments, expanded with good experience (prepared for the 8</a:t>
            </a:r>
            <a:r>
              <a:rPr lang="en-US" altLang="en-US" baseline="30000" dirty="0"/>
              <a:t>th</a:t>
            </a:r>
            <a:r>
              <a:rPr lang="en-US" altLang="en-US" dirty="0"/>
              <a:t> Forum on Energy for Sustainable Development) </a:t>
            </a:r>
            <a:endParaRPr lang="en-GB" altLang="en-US" dirty="0"/>
          </a:p>
          <a:p>
            <a:r>
              <a:rPr lang="en-GB" altLang="en-US" b="1" dirty="0"/>
              <a:t>All publication</a:t>
            </a:r>
            <a:r>
              <a:rPr lang="en-GB" altLang="en-US" dirty="0"/>
              <a:t>s available from: http://www.unece.org/env/water </a:t>
            </a:r>
          </a:p>
          <a:p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12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with Picture">
    <p:bg>
      <p:bgPr>
        <a:blipFill dpi="0"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3012" y="10689"/>
            <a:ext cx="9180512" cy="6858000"/>
          </a:xfrm>
          <a:prstGeom prst="rect">
            <a:avLst/>
          </a:prstGeom>
          <a:solidFill>
            <a:schemeClr val="bg1">
              <a:alpha val="40000"/>
            </a:schemeClr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</a:pPr>
            <a:endParaRPr lang="en-US" dirty="0"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rgbClr val="FFFFFF"/>
                </a:solidFill>
                <a:latin typeface="Arial"/>
                <a:cs typeface="Arial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419406"/>
            <a:ext cx="1224136" cy="127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7174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0720" y="1295400"/>
            <a:ext cx="292608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828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5029200" cy="48006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5760720" y="1295400"/>
            <a:ext cx="2926080" cy="48006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852440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700016" y="1295400"/>
            <a:ext cx="3986784" cy="3505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4"/>
          </p:nvPr>
        </p:nvSpPr>
        <p:spPr>
          <a:xfrm>
            <a:off x="4700016" y="4953000"/>
            <a:ext cx="3986784" cy="113049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2104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329184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6126480" y="1295400"/>
            <a:ext cx="2560320" cy="2743200"/>
          </a:xfrm>
        </p:spPr>
        <p:txBody>
          <a:bodyPr tIns="457200">
            <a:no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329184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8"/>
          </p:nvPr>
        </p:nvSpPr>
        <p:spPr>
          <a:xfrm>
            <a:off x="6126480" y="4211392"/>
            <a:ext cx="2560320" cy="1884608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6117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8pPr>
              <a:defRPr/>
            </a:lvl8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</p:txBody>
      </p:sp>
    </p:spTree>
    <p:extLst>
      <p:ext uri="{BB962C8B-B14F-4D97-AF65-F5344CB8AC3E}">
        <p14:creationId xmlns:p14="http://schemas.microsoft.com/office/powerpoint/2010/main" val="2709212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9300-276F-440B-A354-612B356A587E}" type="datetimeFigureOut">
              <a:rPr lang="en-US"/>
              <a:pPr>
                <a:defRPr/>
              </a:pPr>
              <a:t>5/26/2017</a:t>
            </a:fld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BC3623-F172-4BC1-98BF-6C5E507E33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2990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763520"/>
            <a:ext cx="6858000" cy="1554480"/>
          </a:xfrm>
        </p:spPr>
        <p:txBody>
          <a:bodyPr/>
          <a:lstStyle>
            <a:lvl1pPr>
              <a:defRPr sz="5000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4419600"/>
            <a:ext cx="6858000" cy="1188720"/>
          </a:xfrm>
        </p:spPr>
        <p:txBody>
          <a:bodyPr>
            <a:noAutofit/>
          </a:bodyPr>
          <a:lstStyle>
            <a:lvl1pPr marL="0" indent="0" algn="l">
              <a:spcBef>
                <a:spcPts val="60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copyright"/>
          <p:cNvSpPr txBox="1"/>
          <p:nvPr userDrawn="1"/>
        </p:nvSpPr>
        <p:spPr>
          <a:xfrm>
            <a:off x="457200" y="6482536"/>
            <a:ext cx="2819400" cy="223064"/>
          </a:xfrm>
          <a:prstGeom prst="rect">
            <a:avLst/>
          </a:prstGeom>
          <a:noFill/>
        </p:spPr>
        <p:txBody>
          <a:bodyPr wrap="square" lIns="0" tIns="0" rIns="0" bIns="0" rtlCol="0" anchor="b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>
                <a:solidFill>
                  <a:schemeClr val="bg2">
                    <a:lumMod val="75000"/>
                  </a:schemeClr>
                </a:solidFill>
                <a:latin typeface="Arial"/>
                <a:cs typeface="Arial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505467"/>
            <a:ext cx="1152128" cy="120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8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6858000" cy="1828800"/>
          </a:xfrm>
        </p:spPr>
        <p:txBody>
          <a:bodyPr anchor="t"/>
          <a:lstStyle>
            <a:lvl1pPr algn="l">
              <a:defRPr sz="3200" b="1" cap="none" spc="-1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419600"/>
            <a:ext cx="6858000" cy="1188720"/>
          </a:xfrm>
        </p:spPr>
        <p:txBody>
          <a:bodyPr anchor="t">
            <a:noAutofit/>
          </a:bodyPr>
          <a:lstStyle>
            <a:lvl1pPr marL="0" indent="0">
              <a:spcBef>
                <a:spcPts val="60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2920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 </a:t>
            </a:r>
          </a:p>
        </p:txBody>
      </p:sp>
    </p:spTree>
    <p:extLst>
      <p:ext uri="{BB962C8B-B14F-4D97-AF65-F5344CB8AC3E}">
        <p14:creationId xmlns:p14="http://schemas.microsoft.com/office/powerpoint/2010/main" val="225010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399"/>
            <a:ext cx="8229600" cy="441960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52154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rgbClr val="0A1F5A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344939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295401"/>
            <a:ext cx="3986784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26956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, Subtitle and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133856"/>
            <a:ext cx="8229600" cy="260574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00016" y="1676399"/>
            <a:ext cx="3986784" cy="27432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add heading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2057401"/>
            <a:ext cx="3986784" cy="4038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 l</a:t>
            </a:r>
          </a:p>
        </p:txBody>
      </p:sp>
    </p:spTree>
    <p:extLst>
      <p:ext uri="{BB962C8B-B14F-4D97-AF65-F5344CB8AC3E}">
        <p14:creationId xmlns:p14="http://schemas.microsoft.com/office/powerpoint/2010/main" val="112992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5715000" cy="48006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200"/>
            </a:lvl4pPr>
            <a:lvl5pPr>
              <a:defRPr sz="1200"/>
            </a:lvl5pPr>
            <a:lvl6pPr marL="914400" indent="0">
              <a:buNone/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00800" y="1295400"/>
            <a:ext cx="2286000" cy="4800600"/>
          </a:xfrm>
        </p:spPr>
        <p:txBody>
          <a:bodyPr>
            <a:noAutofit/>
          </a:bodyPr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3280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762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1"/>
            <a:ext cx="8229600" cy="48006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408" y="188640"/>
            <a:ext cx="714400" cy="74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477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49" r:id="rId2"/>
    <p:sldLayoutId id="2147483651" r:id="rId3"/>
    <p:sldLayoutId id="2147483650" r:id="rId4"/>
    <p:sldLayoutId id="2147483663" r:id="rId5"/>
    <p:sldLayoutId id="2147483665" r:id="rId6"/>
    <p:sldLayoutId id="2147483652" r:id="rId7"/>
    <p:sldLayoutId id="2147483666" r:id="rId8"/>
    <p:sldLayoutId id="2147483656" r:id="rId9"/>
    <p:sldLayoutId id="2147483657" r:id="rId10"/>
    <p:sldLayoutId id="2147483670" r:id="rId11"/>
    <p:sldLayoutId id="2147483671" r:id="rId12"/>
    <p:sldLayoutId id="2147483672" r:id="rId13"/>
    <p:sldLayoutId id="2147483658" r:id="rId14"/>
    <p:sldLayoutId id="2147483674" r:id="rId15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2pPr>
      <a:lvl3pPr marL="54864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2000" kern="1200">
          <a:solidFill>
            <a:schemeClr val="tx1"/>
          </a:solidFill>
          <a:latin typeface="Arial"/>
          <a:ea typeface="+mn-ea"/>
          <a:cs typeface="+mn-cs"/>
        </a:defRPr>
      </a:lvl3pPr>
      <a:lvl4pPr marL="7315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8686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Arial"/>
          <a:ea typeface="+mn-ea"/>
          <a:cs typeface="+mn-cs"/>
        </a:defRPr>
      </a:lvl5pPr>
      <a:lvl6pPr marL="105156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18872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37160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HP Simplified" panose="020B0604020204020204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5544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Font typeface="HP Simplified" panose="020B0604020204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924944"/>
            <a:ext cx="8229600" cy="762000"/>
          </a:xfrm>
        </p:spPr>
        <p:txBody>
          <a:bodyPr/>
          <a:lstStyle/>
          <a:p>
            <a:pPr algn="ctr"/>
            <a:r>
              <a:rPr lang="en-GB" sz="3600" dirty="0">
                <a:solidFill>
                  <a:srgbClr val="0070C0"/>
                </a:solidFill>
              </a:rPr>
              <a:t>Lessons learned from assessing the water-food-energy-ecosystems nexus: approaches, findings and possible response actions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4221088"/>
            <a:ext cx="8229600" cy="165618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dirty="0"/>
              <a:t>Mr. Peep </a:t>
            </a:r>
            <a:r>
              <a:rPr lang="en-US" sz="2400" b="1" dirty="0" err="1"/>
              <a:t>Mardiste</a:t>
            </a:r>
            <a:endParaRPr lang="en-US" sz="2400" b="1" dirty="0"/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Regional coordinator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EUWI National Policy Dialogues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UNECE</a:t>
            </a:r>
            <a:endParaRPr lang="en-GB" sz="2400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67544" y="162926"/>
            <a:ext cx="5896272" cy="14041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HP Simplified" panose="020B0604020204020204" pitchFamily="34" charset="0"/>
              <a:buNone/>
            </a:pPr>
            <a:r>
              <a:rPr lang="en-US" sz="1800" i="1" dirty="0"/>
              <a:t>Side event 5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HP Simplified" panose="020B0604020204020204" pitchFamily="34" charset="0"/>
              <a:buNone/>
            </a:pPr>
            <a:r>
              <a:rPr lang="en-US" sz="1800" i="1" dirty="0"/>
              <a:t>Central Asian Environmental Forum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HP Simplified" panose="020B0604020204020204" pitchFamily="34" charset="0"/>
              <a:buNone/>
            </a:pPr>
            <a:r>
              <a:rPr lang="en-US" sz="1800" i="1" dirty="0"/>
              <a:t>Ashgabat, 7 June 2017</a:t>
            </a:r>
          </a:p>
          <a:p>
            <a:pPr marL="0" indent="0">
              <a:buFont typeface="HP Simplified" panose="020B0604020204020204" pitchFamily="34" charset="0"/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8070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99392"/>
            <a:ext cx="8085584" cy="1440160"/>
          </a:xfrm>
        </p:spPr>
        <p:txBody>
          <a:bodyPr/>
          <a:lstStyle/>
          <a:p>
            <a:r>
              <a:rPr lang="en-US" sz="3000" dirty="0">
                <a:solidFill>
                  <a:srgbClr val="0070C0"/>
                </a:solidFill>
              </a:rPr>
              <a:t>Possible solutions/synergic actions identified in the </a:t>
            </a:r>
            <a:r>
              <a:rPr lang="en-US" sz="3000" dirty="0" err="1">
                <a:solidFill>
                  <a:srgbClr val="0070C0"/>
                </a:solidFill>
              </a:rPr>
              <a:t>Syr</a:t>
            </a:r>
            <a:r>
              <a:rPr lang="en-US" sz="3000" dirty="0">
                <a:solidFill>
                  <a:srgbClr val="0070C0"/>
                </a:solidFill>
              </a:rPr>
              <a:t> Darya basin (selected)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7711"/>
            <a:ext cx="8229600" cy="4419601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AutoNum type="arabicPeriod"/>
            </a:pPr>
            <a:r>
              <a:rPr lang="en-GB" sz="2200" b="1" dirty="0"/>
              <a:t>National development with co-benefits</a:t>
            </a:r>
          </a:p>
          <a:p>
            <a:pPr lvl="1"/>
            <a:r>
              <a:rPr lang="en-GB" sz="1900" dirty="0"/>
              <a:t>Improving energy efficiency, reducing dependency on water for energy (diversification of sources)</a:t>
            </a:r>
          </a:p>
          <a:p>
            <a:pPr lvl="1"/>
            <a:r>
              <a:rPr lang="en-GB" sz="1900" dirty="0"/>
              <a:t>Rationalizing water use (esp. in agriculture)</a:t>
            </a:r>
          </a:p>
          <a:p>
            <a:pPr marL="0" indent="0">
              <a:buNone/>
            </a:pPr>
            <a:r>
              <a:rPr lang="en-GB" sz="2200" b="1" dirty="0"/>
              <a:t>2.   Broader sustainable development and national policy coherence</a:t>
            </a:r>
          </a:p>
          <a:p>
            <a:pPr lvl="1"/>
            <a:r>
              <a:rPr lang="en-GB" dirty="0"/>
              <a:t>Developing  mechanisms  to  identify  and  incorporate  the  wider  nexus  impacts  in  sector-based  policy  development  leading  to  more  integrated  planning  processes</a:t>
            </a:r>
          </a:p>
          <a:p>
            <a:pPr lvl="1"/>
            <a:r>
              <a:rPr lang="en-GB" dirty="0"/>
              <a:t>Improving   basin-wide   monitoring,   data   verification   and exchange, and knowledge-sharing,  including joint monitoring (e.g.  water  flows  and  quality),  joint  forecasting </a:t>
            </a:r>
          </a:p>
          <a:p>
            <a:pPr marL="0" indent="0">
              <a:buNone/>
            </a:pPr>
            <a:r>
              <a:rPr lang="en-GB" sz="2200" b="1" dirty="0"/>
              <a:t>3.   Accelerate national development by furthering cooperation</a:t>
            </a:r>
          </a:p>
          <a:p>
            <a:pPr lvl="1"/>
            <a:r>
              <a:rPr lang="en-GB" sz="1900" dirty="0"/>
              <a:t>Improving </a:t>
            </a:r>
            <a:r>
              <a:rPr lang="en-GB" sz="1900" dirty="0" err="1"/>
              <a:t>intersectoral</a:t>
            </a:r>
            <a:r>
              <a:rPr lang="en-GB" sz="1900" dirty="0"/>
              <a:t>   coordination   at   the   basin   level   by   increasing   representation of and consultation with the relevant ministries</a:t>
            </a:r>
          </a:p>
          <a:p>
            <a:pPr lvl="1"/>
            <a:r>
              <a:rPr lang="en-GB" sz="1900" dirty="0"/>
              <a:t>Developing a regional energy market and exploring opportunities for energy-water exchanges </a:t>
            </a:r>
          </a:p>
        </p:txBody>
      </p:sp>
    </p:spTree>
    <p:extLst>
      <p:ext uri="{BB962C8B-B14F-4D97-AF65-F5344CB8AC3E}">
        <p14:creationId xmlns:p14="http://schemas.microsoft.com/office/powerpoint/2010/main" val="121222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548680"/>
            <a:ext cx="8229600" cy="762000"/>
          </a:xfrm>
        </p:spPr>
        <p:txBody>
          <a:bodyPr/>
          <a:lstStyle/>
          <a:p>
            <a:r>
              <a:rPr lang="en-GB" sz="2800" dirty="0">
                <a:solidFill>
                  <a:srgbClr val="0070C0"/>
                </a:solidFill>
              </a:rPr>
              <a:t>Benefits of transboundary cooperation in the management of resources of the </a:t>
            </a:r>
            <a:r>
              <a:rPr lang="en-GB" sz="2800" dirty="0" err="1">
                <a:solidFill>
                  <a:srgbClr val="0070C0"/>
                </a:solidFill>
              </a:rPr>
              <a:t>Syr</a:t>
            </a:r>
            <a:r>
              <a:rPr lang="en-GB" sz="2800" dirty="0">
                <a:solidFill>
                  <a:srgbClr val="0070C0"/>
                </a:solidFill>
              </a:rPr>
              <a:t> Darya basin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433470"/>
            <a:ext cx="8868749" cy="487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7746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Some insights for advancing nexus thinking in Central Asia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579296" cy="5445967"/>
          </a:xfrm>
        </p:spPr>
        <p:txBody>
          <a:bodyPr>
            <a:normAutofit lnSpcReduction="10000"/>
          </a:bodyPr>
          <a:lstStyle/>
          <a:p>
            <a:r>
              <a:rPr lang="en-GB" dirty="0"/>
              <a:t>The </a:t>
            </a:r>
            <a:r>
              <a:rPr lang="en-GB" b="1" dirty="0"/>
              <a:t>nexus approach should build on the existing </a:t>
            </a:r>
            <a:r>
              <a:rPr lang="en-GB" dirty="0"/>
              <a:t>— e.g. multisector structures, </a:t>
            </a:r>
            <a:r>
              <a:rPr lang="en-GB" dirty="0" err="1"/>
              <a:t>intersectoral</a:t>
            </a:r>
            <a:r>
              <a:rPr lang="en-GB" dirty="0"/>
              <a:t> processes (such as EUWI National Policy Dialogues), review policy and economic instruments, consultation on and coordination of investments …</a:t>
            </a:r>
          </a:p>
          <a:p>
            <a:r>
              <a:rPr lang="en-GB" dirty="0"/>
              <a:t>Ensuring a </a:t>
            </a:r>
            <a:r>
              <a:rPr lang="en-GB" b="1" dirty="0"/>
              <a:t>sufficiently broad participation </a:t>
            </a:r>
            <a:r>
              <a:rPr lang="en-GB" dirty="0"/>
              <a:t>of different sectors in a dialogue is necessary. How to find the </a:t>
            </a:r>
            <a:r>
              <a:rPr lang="en-GB" b="1" dirty="0"/>
              <a:t>common interest(s)</a:t>
            </a:r>
            <a:r>
              <a:rPr lang="en-GB" dirty="0"/>
              <a:t>? </a:t>
            </a:r>
          </a:p>
          <a:p>
            <a:r>
              <a:rPr lang="en-US" dirty="0"/>
              <a:t>With water as the only entry point risks blocking because getting fixed on (by default conflictual) water allocation. Energy (beyond hydro) and trade could offer constructive perspectives  </a:t>
            </a:r>
            <a:endParaRPr lang="en-GB" dirty="0"/>
          </a:p>
          <a:p>
            <a:r>
              <a:rPr lang="en-US" dirty="0"/>
              <a:t>Perceptions about the nexus/</a:t>
            </a:r>
            <a:r>
              <a:rPr lang="en-US" dirty="0" err="1"/>
              <a:t>nexi</a:t>
            </a:r>
            <a:r>
              <a:rPr lang="en-US" dirty="0"/>
              <a:t> vary. The c</a:t>
            </a:r>
            <a:r>
              <a:rPr lang="en-GB" dirty="0" err="1"/>
              <a:t>omplex</a:t>
            </a:r>
            <a:r>
              <a:rPr lang="en-GB" dirty="0"/>
              <a:t> issues require </a:t>
            </a:r>
            <a:r>
              <a:rPr lang="en-GB" b="1" dirty="0"/>
              <a:t>clear and accessible communication</a:t>
            </a:r>
          </a:p>
          <a:p>
            <a:r>
              <a:rPr lang="en-GB" dirty="0"/>
              <a:t>Achieving </a:t>
            </a:r>
            <a:r>
              <a:rPr lang="en-GB" b="1" dirty="0"/>
              <a:t>Sustainable Development Goals </a:t>
            </a:r>
            <a:r>
              <a:rPr lang="en-GB" dirty="0"/>
              <a:t>(food security, water, energy etc.) will require taking into account </a:t>
            </a:r>
            <a:r>
              <a:rPr lang="en-GB" dirty="0" err="1"/>
              <a:t>intersector</a:t>
            </a:r>
            <a:r>
              <a:rPr lang="en-GB" dirty="0"/>
              <a:t> effects: Can this motivate action?</a:t>
            </a:r>
          </a:p>
          <a:p>
            <a:r>
              <a:rPr lang="en-US" dirty="0"/>
              <a:t>In the nexus assessments under the Water Convention, a methodology has been applied, an identification of issues and some solutions made jointly, and a model developed of the national energy systems to run scenarios – can </a:t>
            </a:r>
            <a:r>
              <a:rPr lang="en-US" b="1" dirty="0"/>
              <a:t>serve further work and awareness raising</a:t>
            </a:r>
            <a:endParaRPr lang="en-GB" b="1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2050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62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Some perspective areas for further work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 fontScale="92500" lnSpcReduction="10000"/>
          </a:bodyPr>
          <a:lstStyle/>
          <a:p>
            <a:r>
              <a:rPr lang="en-GB" b="1" dirty="0"/>
              <a:t>Documentation</a:t>
            </a:r>
            <a:r>
              <a:rPr lang="en-GB" dirty="0"/>
              <a:t> (reports, analysis, briefs) from the UNECE nexus work can </a:t>
            </a:r>
            <a:r>
              <a:rPr lang="en-GB" b="1" dirty="0"/>
              <a:t>substantiate the dialogue and contribute to capacity building</a:t>
            </a:r>
          </a:p>
          <a:p>
            <a:r>
              <a:rPr lang="en-US" b="1" dirty="0"/>
              <a:t>In-depth assessments of governance </a:t>
            </a:r>
            <a:r>
              <a:rPr lang="en-US" dirty="0"/>
              <a:t>across sectors at the national level would be valuable, as well as a review of how selected </a:t>
            </a:r>
            <a:r>
              <a:rPr lang="en-US" dirty="0" err="1"/>
              <a:t>intersectoral</a:t>
            </a:r>
            <a:r>
              <a:rPr lang="en-US" dirty="0"/>
              <a:t> processes (e.g. SEA) are applied or what the perspectives for their use are in the countries</a:t>
            </a:r>
          </a:p>
          <a:p>
            <a:r>
              <a:rPr lang="en-GB" dirty="0"/>
              <a:t>Carry out an assessment of available water resources, saved water, water and land productivity, including a critical </a:t>
            </a:r>
            <a:r>
              <a:rPr lang="en-GB" b="1" dirty="0"/>
              <a:t>descriptive and quantitative analysis of the potential effect of measures in improving efficiency of  irrigation and improvement of land reclamation</a:t>
            </a:r>
            <a:r>
              <a:rPr lang="en-GB" dirty="0"/>
              <a:t>. To complement the energy analysis done; the model can be used to assess impacts of some investments.</a:t>
            </a:r>
          </a:p>
          <a:p>
            <a:r>
              <a:rPr lang="en-US" b="1" dirty="0"/>
              <a:t>Evaluate costs and benefits of selected nexus solutions </a:t>
            </a:r>
            <a:r>
              <a:rPr lang="en-US" dirty="0"/>
              <a:t>prioritized by the countries</a:t>
            </a:r>
            <a:endParaRPr lang="en-GB" dirty="0"/>
          </a:p>
          <a:p>
            <a:r>
              <a:rPr lang="en-GB" b="1" dirty="0"/>
              <a:t>Fora</a:t>
            </a:r>
            <a:r>
              <a:rPr lang="en-GB" dirty="0"/>
              <a:t> for awareness raising, capacity building, sharing experience, extending the dialogue: EUWI National Policy Dialogues, SPECA Thematic Working Group etc.</a:t>
            </a:r>
          </a:p>
          <a:p>
            <a:r>
              <a:rPr lang="en-GB" b="1" dirty="0"/>
              <a:t>Facilitation of bankable projects</a:t>
            </a:r>
            <a:r>
              <a:rPr lang="en-GB" dirty="0"/>
              <a:t>. In renewable energy, UNECE Group of Experts on Renewable Energy) is promoting this in a session at the Forum on Energy for Sustainable Development in Astana (11-14 June 2017)</a:t>
            </a:r>
          </a:p>
        </p:txBody>
      </p:sp>
    </p:spTree>
    <p:extLst>
      <p:ext uri="{BB962C8B-B14F-4D97-AF65-F5344CB8AC3E}">
        <p14:creationId xmlns:p14="http://schemas.microsoft.com/office/powerpoint/2010/main" val="507046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62000"/>
          </a:xfrm>
        </p:spPr>
        <p:txBody>
          <a:bodyPr/>
          <a:lstStyle/>
          <a:p>
            <a:r>
              <a:rPr lang="en-US" altLang="en-US" sz="2800" dirty="0">
                <a:solidFill>
                  <a:srgbClr val="0070C0"/>
                </a:solidFill>
              </a:rPr>
              <a:t>Nexus assessments under the UNECE Water Convention: the framework, 1/2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700808"/>
            <a:ext cx="8560568" cy="1468346"/>
          </a:xfrm>
        </p:spPr>
        <p:txBody>
          <a:bodyPr>
            <a:normAutofit/>
          </a:bodyPr>
          <a:lstStyle/>
          <a:p>
            <a:r>
              <a:rPr lang="en-GB" altLang="en-US" dirty="0"/>
              <a:t>A part of the Programme of Work 2013-2015 under the UNECE Water Convention (a global instrument); continues 2016-2018;</a:t>
            </a:r>
          </a:p>
          <a:p>
            <a:r>
              <a:rPr lang="en-US" altLang="en-US" dirty="0"/>
              <a:t>Assessed: Alazani/</a:t>
            </a:r>
            <a:r>
              <a:rPr lang="en-US" altLang="en-US" dirty="0" err="1"/>
              <a:t>Ganykh</a:t>
            </a:r>
            <a:r>
              <a:rPr lang="en-US" altLang="en-US" dirty="0"/>
              <a:t>, Sava, </a:t>
            </a:r>
            <a:r>
              <a:rPr lang="en-US" altLang="en-US" dirty="0" err="1"/>
              <a:t>Syr</a:t>
            </a:r>
            <a:r>
              <a:rPr lang="en-US" altLang="en-US" dirty="0"/>
              <a:t> Darya, </a:t>
            </a:r>
            <a:r>
              <a:rPr lang="en-US" altLang="en-US" dirty="0" err="1"/>
              <a:t>Isonzo</a:t>
            </a:r>
            <a:r>
              <a:rPr lang="en-US" altLang="en-US" dirty="0"/>
              <a:t>/</a:t>
            </a:r>
            <a:r>
              <a:rPr lang="en-US" altLang="en-US" dirty="0" err="1"/>
              <a:t>Soca</a:t>
            </a:r>
            <a:r>
              <a:rPr lang="en-US" altLang="en-US" dirty="0"/>
              <a:t>; Drina; starting – North-Western Sahara Aquifer</a:t>
            </a:r>
            <a:endParaRPr lang="en-GB" altLang="en-US" dirty="0"/>
          </a:p>
          <a:p>
            <a:endParaRPr lang="en-GB" altLang="en-US" dirty="0"/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84072"/>
            <a:ext cx="9144000" cy="337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15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62000"/>
          </a:xfrm>
        </p:spPr>
        <p:txBody>
          <a:bodyPr/>
          <a:lstStyle/>
          <a:p>
            <a:r>
              <a:rPr lang="en-US" altLang="en-US" sz="2800" dirty="0">
                <a:solidFill>
                  <a:srgbClr val="0070C0"/>
                </a:solidFill>
              </a:rPr>
              <a:t>Nexus assessments under the UNECE Water Convention: the framework, 2/2</a:t>
            </a: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270625" y="4532334"/>
            <a:ext cx="922530" cy="449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ECOSY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</a:rPr>
              <a:t>STEM</a:t>
            </a:r>
          </a:p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SERV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</a:rPr>
              <a:t>ICES</a:t>
            </a:r>
          </a:p>
        </p:txBody>
      </p:sp>
      <p:grpSp>
        <p:nvGrpSpPr>
          <p:cNvPr id="8" name="Group 6"/>
          <p:cNvGrpSpPr/>
          <p:nvPr/>
        </p:nvGrpSpPr>
        <p:grpSpPr>
          <a:xfrm>
            <a:off x="6245373" y="4276420"/>
            <a:ext cx="945496" cy="953045"/>
            <a:chOff x="3397250" y="2559098"/>
            <a:chExt cx="2283926" cy="1997891"/>
          </a:xfrm>
        </p:grpSpPr>
        <p:sp>
          <p:nvSpPr>
            <p:cNvPr id="30" name="Chord 28"/>
            <p:cNvSpPr/>
            <p:nvPr/>
          </p:nvSpPr>
          <p:spPr>
            <a:xfrm>
              <a:off x="3397250" y="2559098"/>
              <a:ext cx="2283926" cy="1997891"/>
            </a:xfrm>
            <a:prstGeom prst="chord">
              <a:avLst>
                <a:gd name="adj1" fmla="val 16163482"/>
                <a:gd name="adj2" fmla="val 5417331"/>
              </a:avLst>
            </a:prstGeom>
            <a:solidFill>
              <a:srgbClr val="9BBB59">
                <a:alpha val="5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1" name="Chord 29"/>
            <p:cNvSpPr/>
            <p:nvPr/>
          </p:nvSpPr>
          <p:spPr>
            <a:xfrm>
              <a:off x="3397250" y="2559098"/>
              <a:ext cx="2281725" cy="1997891"/>
            </a:xfrm>
            <a:prstGeom prst="chord">
              <a:avLst>
                <a:gd name="adj1" fmla="val 5347326"/>
                <a:gd name="adj2" fmla="val 16228006"/>
              </a:avLst>
            </a:prstGeom>
            <a:solidFill>
              <a:srgbClr val="4BACC6">
                <a:alpha val="50000"/>
              </a:srgbClr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" name="Oval 7"/>
          <p:cNvSpPr/>
          <p:nvPr/>
        </p:nvSpPr>
        <p:spPr>
          <a:xfrm>
            <a:off x="4622664" y="3015796"/>
            <a:ext cx="4469416" cy="3512157"/>
          </a:xfrm>
          <a:prstGeom prst="ellipse">
            <a:avLst/>
          </a:prstGeom>
          <a:solidFill>
            <a:srgbClr val="FFEF9A">
              <a:alpha val="20000"/>
            </a:srgbClr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Box 8"/>
          <p:cNvSpPr txBox="1"/>
          <p:nvPr/>
        </p:nvSpPr>
        <p:spPr>
          <a:xfrm>
            <a:off x="4731581" y="3858560"/>
            <a:ext cx="1156900" cy="4499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CE3B"/>
                </a:solidFill>
                <a:effectLst/>
                <a:uLnTx/>
                <a:uFillTx/>
                <a:latin typeface="Calibri"/>
              </a:rPr>
              <a:t>CLIMATE and</a:t>
            </a:r>
          </a:p>
          <a:p>
            <a:pPr marL="0" marR="0" lvl="0" indent="0" defTabSz="3429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7CE3B"/>
                </a:solidFill>
                <a:effectLst/>
                <a:uLnTx/>
                <a:uFillTx/>
                <a:latin typeface="Calibri"/>
              </a:rPr>
              <a:t>ENVIRONMENT</a:t>
            </a:r>
          </a:p>
        </p:txBody>
      </p:sp>
      <p:grpSp>
        <p:nvGrpSpPr>
          <p:cNvPr id="11" name="Group 9"/>
          <p:cNvGrpSpPr/>
          <p:nvPr/>
        </p:nvGrpSpPr>
        <p:grpSpPr>
          <a:xfrm>
            <a:off x="6245265" y="2908795"/>
            <a:ext cx="910134" cy="953044"/>
            <a:chOff x="3746500" y="888998"/>
            <a:chExt cx="1619998" cy="1619998"/>
          </a:xfrm>
          <a:solidFill>
            <a:srgbClr val="C0504D">
              <a:lumMod val="60000"/>
              <a:lumOff val="40000"/>
              <a:alpha val="48000"/>
            </a:srgbClr>
          </a:solidFill>
        </p:grpSpPr>
        <p:sp>
          <p:nvSpPr>
            <p:cNvPr id="28" name="Oval 26"/>
            <p:cNvSpPr/>
            <p:nvPr/>
          </p:nvSpPr>
          <p:spPr>
            <a:xfrm>
              <a:off x="3746500" y="888998"/>
              <a:ext cx="1619998" cy="1619998"/>
            </a:xfrm>
            <a:prstGeom prst="ellipse">
              <a:avLst/>
            </a:prstGeom>
            <a:solidFill>
              <a:srgbClr val="C0504D">
                <a:lumMod val="60000"/>
                <a:lumOff val="40000"/>
                <a:alpha val="50000"/>
              </a:srgbClr>
            </a:solidFill>
            <a:ln w="3810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" name="TextBox 27"/>
            <p:cNvSpPr txBox="1"/>
            <p:nvPr/>
          </p:nvSpPr>
          <p:spPr>
            <a:xfrm>
              <a:off x="3791640" y="1471936"/>
              <a:ext cx="1181675" cy="43700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C0504D"/>
                  </a:solidFill>
                  <a:effectLst/>
                  <a:uLnTx/>
                  <a:uFillTx/>
                  <a:latin typeface="Calibri"/>
                </a:rPr>
                <a:t>ENERGY</a:t>
              </a:r>
            </a:p>
          </p:txBody>
        </p:sp>
      </p:grpSp>
      <p:grpSp>
        <p:nvGrpSpPr>
          <p:cNvPr id="12" name="Group 10"/>
          <p:cNvGrpSpPr/>
          <p:nvPr/>
        </p:nvGrpSpPr>
        <p:grpSpPr>
          <a:xfrm>
            <a:off x="5014023" y="5208859"/>
            <a:ext cx="1013045" cy="953045"/>
            <a:chOff x="3746500" y="888998"/>
            <a:chExt cx="1735736" cy="1619998"/>
          </a:xfrm>
          <a:solidFill>
            <a:srgbClr val="4BACC6">
              <a:alpha val="48000"/>
            </a:srgbClr>
          </a:solidFill>
        </p:grpSpPr>
        <p:sp>
          <p:nvSpPr>
            <p:cNvPr id="26" name="Oval 24"/>
            <p:cNvSpPr/>
            <p:nvPr/>
          </p:nvSpPr>
          <p:spPr>
            <a:xfrm>
              <a:off x="3746500" y="888998"/>
              <a:ext cx="1619998" cy="1619998"/>
            </a:xfrm>
            <a:prstGeom prst="ellipse">
              <a:avLst/>
            </a:prstGeom>
            <a:grpFill/>
            <a:ln w="3810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TextBox 25"/>
            <p:cNvSpPr txBox="1"/>
            <p:nvPr/>
          </p:nvSpPr>
          <p:spPr>
            <a:xfrm>
              <a:off x="3746502" y="1468993"/>
              <a:ext cx="1735734" cy="627795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WATER</a:t>
              </a:r>
            </a:p>
          </p:txBody>
        </p:sp>
      </p:grpSp>
      <p:grpSp>
        <p:nvGrpSpPr>
          <p:cNvPr id="13" name="Group 11"/>
          <p:cNvGrpSpPr/>
          <p:nvPr/>
        </p:nvGrpSpPr>
        <p:grpSpPr>
          <a:xfrm flipH="1">
            <a:off x="7389298" y="5208861"/>
            <a:ext cx="1382110" cy="953045"/>
            <a:chOff x="3102900" y="888998"/>
            <a:chExt cx="2368083" cy="1619998"/>
          </a:xfrm>
          <a:solidFill>
            <a:srgbClr val="008000">
              <a:alpha val="50000"/>
            </a:srgbClr>
          </a:solidFill>
        </p:grpSpPr>
        <p:sp>
          <p:nvSpPr>
            <p:cNvPr id="24" name="TextBox 22"/>
            <p:cNvSpPr txBox="1"/>
            <p:nvPr/>
          </p:nvSpPr>
          <p:spPr>
            <a:xfrm>
              <a:off x="3102900" y="1462732"/>
              <a:ext cx="2368083" cy="627795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008000"/>
                  </a:solidFill>
                  <a:effectLst/>
                  <a:uLnTx/>
                  <a:uFillTx/>
                  <a:latin typeface="Calibri"/>
                </a:rPr>
                <a:t>FOOD/LAND</a:t>
              </a:r>
            </a:p>
          </p:txBody>
        </p:sp>
        <p:sp>
          <p:nvSpPr>
            <p:cNvPr id="25" name="Oval 23"/>
            <p:cNvSpPr/>
            <p:nvPr/>
          </p:nvSpPr>
          <p:spPr>
            <a:xfrm>
              <a:off x="3746500" y="888998"/>
              <a:ext cx="1619998" cy="1619998"/>
            </a:xfrm>
            <a:prstGeom prst="ellipse">
              <a:avLst/>
            </a:prstGeom>
            <a:solidFill>
              <a:srgbClr val="9BBB59">
                <a:alpha val="50000"/>
              </a:srgbClr>
            </a:solidFill>
            <a:ln w="38100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3429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9BBB59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cxnSp>
        <p:nvCxnSpPr>
          <p:cNvPr id="14" name="Straight Arrow Connector 12"/>
          <p:cNvCxnSpPr>
            <a:stCxn id="28" idx="6"/>
          </p:cNvCxnSpPr>
          <p:nvPr/>
        </p:nvCxnSpPr>
        <p:spPr>
          <a:xfrm>
            <a:off x="7155399" y="3385316"/>
            <a:ext cx="791313" cy="1823544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5" name="Straight Arrow Connector 13"/>
          <p:cNvCxnSpPr/>
          <p:nvPr/>
        </p:nvCxnSpPr>
        <p:spPr>
          <a:xfrm flipH="1">
            <a:off x="5486772" y="3385317"/>
            <a:ext cx="758493" cy="1823543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6" name="Straight Arrow Connector 14"/>
          <p:cNvCxnSpPr>
            <a:stCxn id="25" idx="6"/>
          </p:cNvCxnSpPr>
          <p:nvPr/>
        </p:nvCxnSpPr>
        <p:spPr>
          <a:xfrm flipH="1">
            <a:off x="5959521" y="5685382"/>
            <a:ext cx="1490761" cy="6820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7" name="Straight Arrow Connector 15"/>
          <p:cNvCxnSpPr/>
          <p:nvPr/>
        </p:nvCxnSpPr>
        <p:spPr>
          <a:xfrm flipH="1">
            <a:off x="5641438" y="4706199"/>
            <a:ext cx="603827" cy="637018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8" name="Straight Arrow Connector 16"/>
          <p:cNvCxnSpPr>
            <a:endCxn id="25" idx="7"/>
          </p:cNvCxnSpPr>
          <p:nvPr/>
        </p:nvCxnSpPr>
        <p:spPr>
          <a:xfrm>
            <a:off x="7189850" y="4706200"/>
            <a:ext cx="398896" cy="642230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19" name="Straight Arrow Connector 17"/>
          <p:cNvCxnSpPr/>
          <p:nvPr/>
        </p:nvCxnSpPr>
        <p:spPr>
          <a:xfrm>
            <a:off x="6569937" y="3848015"/>
            <a:ext cx="0" cy="442451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20" name="Straight Arrow Connector 18"/>
          <p:cNvCxnSpPr/>
          <p:nvPr/>
        </p:nvCxnSpPr>
        <p:spPr>
          <a:xfrm>
            <a:off x="6827213" y="3848015"/>
            <a:ext cx="0" cy="442451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32" name="Content Placeholder 2"/>
          <p:cNvSpPr txBox="1">
            <a:spLocks/>
          </p:cNvSpPr>
          <p:nvPr/>
        </p:nvSpPr>
        <p:spPr>
          <a:xfrm>
            <a:off x="475929" y="1340768"/>
            <a:ext cx="4255652" cy="55172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20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dirty="0"/>
              <a:t>Task Force on the Water-Food-Energy-Ecosystems Nexus established to guide the work and to provide oversight; close cooperation with the Sustainable Energy Division</a:t>
            </a:r>
          </a:p>
          <a:p>
            <a:r>
              <a:rPr lang="en-GB" altLang="en-US" dirty="0"/>
              <a:t>Aims: Foster </a:t>
            </a:r>
            <a:r>
              <a:rPr lang="en-GB" altLang="en-US" dirty="0" err="1"/>
              <a:t>transboundary</a:t>
            </a:r>
            <a:r>
              <a:rPr lang="en-GB" altLang="en-US" dirty="0"/>
              <a:t> cooperation (</a:t>
            </a:r>
            <a:r>
              <a:rPr lang="en-GB" altLang="en-US" dirty="0" err="1"/>
              <a:t>intersectoral</a:t>
            </a:r>
            <a:r>
              <a:rPr lang="en-GB" altLang="en-US" dirty="0"/>
              <a:t> synergies &amp; measures to reduce tensions); assist countries (resource use optimization, capacity building);</a:t>
            </a:r>
          </a:p>
          <a:p>
            <a:r>
              <a:rPr lang="en-GB" altLang="en-US" dirty="0"/>
              <a:t>assessments prepared in close cooperation with and reviewed by the national administrations; </a:t>
            </a:r>
          </a:p>
          <a:p>
            <a:r>
              <a:rPr lang="en-GB" altLang="en-US" dirty="0"/>
              <a:t>Meeting of the Parties endorsed the methodology and general conclusions (November 2015) </a:t>
            </a:r>
          </a:p>
        </p:txBody>
      </p:sp>
      <p:cxnSp>
        <p:nvCxnSpPr>
          <p:cNvPr id="33" name="Straight Arrow Connector 17"/>
          <p:cNvCxnSpPr/>
          <p:nvPr/>
        </p:nvCxnSpPr>
        <p:spPr>
          <a:xfrm>
            <a:off x="4840628" y="5166096"/>
            <a:ext cx="346792" cy="221225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6" name="Straight Arrow Connector 17"/>
          <p:cNvCxnSpPr/>
          <p:nvPr/>
        </p:nvCxnSpPr>
        <p:spPr>
          <a:xfrm>
            <a:off x="6027069" y="3015796"/>
            <a:ext cx="346792" cy="221225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cxnSp>
        <p:nvCxnSpPr>
          <p:cNvPr id="37" name="Straight Arrow Connector 17"/>
          <p:cNvCxnSpPr/>
          <p:nvPr/>
        </p:nvCxnSpPr>
        <p:spPr>
          <a:xfrm>
            <a:off x="7163191" y="5328845"/>
            <a:ext cx="346792" cy="221225"/>
          </a:xfrm>
          <a:prstGeom prst="straightConnector1">
            <a:avLst/>
          </a:prstGeom>
          <a:noFill/>
          <a:ln w="50800" cap="flat" cmpd="sng" algn="ctr">
            <a:solidFill>
              <a:srgbClr val="FF6600"/>
            </a:solidFill>
            <a:prstDash val="solid"/>
            <a:headEnd type="triangle" w="lg" len="med"/>
            <a:tailEnd type="triangle" w="lg" len="me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363937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Types of tools and approaches to </a:t>
            </a:r>
            <a:r>
              <a:rPr lang="en-US" dirty="0" err="1">
                <a:solidFill>
                  <a:srgbClr val="0070C0"/>
                </a:solidFill>
              </a:rPr>
              <a:t>analysing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 err="1">
                <a:solidFill>
                  <a:srgbClr val="0070C0"/>
                </a:solidFill>
              </a:rPr>
              <a:t>intersectoral</a:t>
            </a:r>
            <a:r>
              <a:rPr lang="en-US" dirty="0">
                <a:solidFill>
                  <a:srgbClr val="0070C0"/>
                </a:solidFill>
              </a:rPr>
              <a:t> issues 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57935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sz="2400" dirty="0"/>
              <a:t>Dialogues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Mapping of interactions between sectors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Multiple resource scenarios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Extended systems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400" dirty="0"/>
              <a:t>Institutional analysis</a:t>
            </a:r>
          </a:p>
          <a:p>
            <a:pPr marL="0" indent="0">
              <a:buNone/>
            </a:pPr>
            <a:r>
              <a:rPr lang="en-US" sz="2400" b="1" dirty="0"/>
              <a:t>Considerations:</a:t>
            </a:r>
            <a:endParaRPr lang="en-GB" sz="2400" b="1" dirty="0"/>
          </a:p>
          <a:p>
            <a:pPr marL="0" indent="0">
              <a:buNone/>
            </a:pPr>
            <a:r>
              <a:rPr lang="en-GB" sz="2400" dirty="0"/>
              <a:t>Result of the nexus assessment may be controversial to a sector or a country; the design of the process is important to ensure acceptance </a:t>
            </a:r>
          </a:p>
          <a:p>
            <a:pPr marL="0" indent="0">
              <a:buNone/>
            </a:pPr>
            <a:r>
              <a:rPr lang="en-GB" sz="2400" dirty="0"/>
              <a:t>An active participation and commitment from the countries necessary to shape the process into a valuable exercise, focusing on relevant policy issues</a:t>
            </a:r>
          </a:p>
          <a:p>
            <a:pPr marL="0" indent="0">
              <a:buNone/>
            </a:pPr>
            <a:r>
              <a:rPr lang="en-GB" sz="2400" dirty="0"/>
              <a:t>Ensuring a sufficiently broad participation of other sectors is challenging</a:t>
            </a:r>
          </a:p>
          <a:p>
            <a:pPr marL="0" indent="0">
              <a:buNone/>
            </a:pPr>
            <a:r>
              <a:rPr lang="en-GB" sz="2400" dirty="0"/>
              <a:t>Even though already the </a:t>
            </a:r>
            <a:r>
              <a:rPr lang="en-GB" sz="2400" dirty="0" err="1"/>
              <a:t>intersectoral</a:t>
            </a:r>
            <a:r>
              <a:rPr lang="en-GB" sz="2400" dirty="0"/>
              <a:t>-transboundary dialogue has value, adequate data is necessary for a meaningful analysis</a:t>
            </a:r>
          </a:p>
          <a:p>
            <a:pPr marL="0" indent="0">
              <a:buNone/>
            </a:pPr>
            <a:r>
              <a:rPr lang="en-US" sz="2400" dirty="0"/>
              <a:t>The tools need to be fit-for-purpose, selected to the scale of the analysis  and the issues at stake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94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-169248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Nexus assessment methodology developed under the Water Convention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457200" y="957655"/>
            <a:ext cx="82296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200" dirty="0"/>
              <a:t>Provides for participatory </a:t>
            </a:r>
            <a:r>
              <a:rPr lang="en-US" sz="2200" dirty="0" err="1"/>
              <a:t>intersectoral</a:t>
            </a:r>
            <a:r>
              <a:rPr lang="en-US" sz="2200" dirty="0"/>
              <a:t> assessment at </a:t>
            </a:r>
            <a:r>
              <a:rPr lang="en-US" sz="2200"/>
              <a:t>transboundary level </a:t>
            </a:r>
            <a:r>
              <a:rPr lang="en-US" sz="2200" dirty="0"/>
              <a:t>informed by analysis, prepared in close cooperation with </a:t>
            </a:r>
            <a:r>
              <a:rPr lang="en-US" sz="2200"/>
              <a:t>national governments</a:t>
            </a:r>
            <a:endParaRPr lang="en-US" sz="2200" dirty="0"/>
          </a:p>
          <a:p>
            <a:r>
              <a:rPr lang="en-US" sz="2200" dirty="0"/>
              <a:t>Adapts to the context and the issues specific to the basin</a:t>
            </a:r>
            <a:endParaRPr lang="en-GB" sz="2200" dirty="0"/>
          </a:p>
          <a:p>
            <a:r>
              <a:rPr lang="en-US" sz="2200" dirty="0"/>
              <a:t>Applicable to surface water basins and aquifers</a:t>
            </a:r>
          </a:p>
        </p:txBody>
      </p:sp>
      <p:pic>
        <p:nvPicPr>
          <p:cNvPr id="1026" name="Picture 2" descr="C:\Users\lipponen\Documents\Nexus\Presentations\nexus-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" y="3284984"/>
            <a:ext cx="9098645" cy="424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5635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762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Nexus – the current status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7450"/>
            <a:ext cx="9091613" cy="567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569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381000" y="-17140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0070C0"/>
                </a:solidFill>
              </a:rPr>
              <a:t>Nexus – future, trends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60463"/>
            <a:ext cx="6400800" cy="568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08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7725544" cy="864096"/>
          </a:xfrm>
        </p:spPr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Main categories of solutions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99492"/>
            <a:ext cx="4122628" cy="4419601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</a:pPr>
            <a:r>
              <a:rPr lang="en-GB" b="1" dirty="0">
                <a:cs typeface="Times New Roman" pitchFamily="18" charset="0"/>
              </a:rPr>
              <a:t>Institutions</a:t>
            </a:r>
            <a:r>
              <a:rPr lang="en-GB" dirty="0">
                <a:cs typeface="Times New Roman" pitchFamily="18" charset="0"/>
              </a:rPr>
              <a:t>  (</a:t>
            </a:r>
            <a:r>
              <a:rPr lang="en-GB" dirty="0" err="1">
                <a:cs typeface="Times New Roman" pitchFamily="18" charset="0"/>
              </a:rPr>
              <a:t>intersectoral</a:t>
            </a:r>
            <a:r>
              <a:rPr lang="en-GB" dirty="0">
                <a:cs typeface="Times New Roman" pitchFamily="18" charset="0"/>
              </a:rPr>
              <a:t>, multiple level governance, engaging resource users, responsibilities etc.)</a:t>
            </a:r>
          </a:p>
          <a:p>
            <a:pPr>
              <a:buClr>
                <a:schemeClr val="accent3"/>
              </a:buClr>
            </a:pPr>
            <a:r>
              <a:rPr lang="en-GB" b="1" dirty="0">
                <a:cs typeface="Times New Roman" pitchFamily="18" charset="0"/>
              </a:rPr>
              <a:t>Information</a:t>
            </a:r>
            <a:r>
              <a:rPr lang="en-GB" dirty="0">
                <a:cs typeface="Times New Roman" pitchFamily="18" charset="0"/>
              </a:rPr>
              <a:t> (multi-sector information to support policy, assessing impacts across sectors, guidelines etc.)</a:t>
            </a:r>
          </a:p>
          <a:p>
            <a:pPr>
              <a:buClr>
                <a:schemeClr val="accent3"/>
              </a:buClr>
            </a:pPr>
            <a:r>
              <a:rPr lang="en-GB" b="1" dirty="0">
                <a:cs typeface="Times New Roman" pitchFamily="18" charset="0"/>
              </a:rPr>
              <a:t>Instruments</a:t>
            </a:r>
            <a:r>
              <a:rPr lang="en-GB" dirty="0">
                <a:cs typeface="Times New Roman" pitchFamily="18" charset="0"/>
              </a:rPr>
              <a:t> (economic instruments, SEA etc.)</a:t>
            </a:r>
          </a:p>
          <a:p>
            <a:pPr>
              <a:buClr>
                <a:schemeClr val="accent3"/>
              </a:buClr>
            </a:pPr>
            <a:r>
              <a:rPr lang="en-GB" b="1" dirty="0">
                <a:cs typeface="Times New Roman" pitchFamily="18" charset="0"/>
              </a:rPr>
              <a:t>Infrastructure</a:t>
            </a:r>
            <a:r>
              <a:rPr lang="en-GB" dirty="0">
                <a:cs typeface="Times New Roman" pitchFamily="18" charset="0"/>
              </a:rPr>
              <a:t> (built and natural – investments, operation, multiple use designs etc.)</a:t>
            </a:r>
          </a:p>
          <a:p>
            <a:pPr>
              <a:buClr>
                <a:schemeClr val="accent3"/>
              </a:buClr>
            </a:pPr>
            <a:r>
              <a:rPr lang="en-GB" b="1" dirty="0">
                <a:cs typeface="Times New Roman" pitchFamily="18" charset="0"/>
              </a:rPr>
              <a:t>International coordination and cooperation</a:t>
            </a:r>
            <a:r>
              <a:rPr lang="en-GB" dirty="0">
                <a:cs typeface="Times New Roman" pitchFamily="18" charset="0"/>
              </a:rPr>
              <a:t> (sharing information, plans, good practices etc.)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67544" y="1412776"/>
            <a:ext cx="8244408" cy="91440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>
              <a:lnSpc>
                <a:spcPct val="9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The Water Convention’s nexus approach — non-prescriptive, inclusive and </a:t>
            </a:r>
          </a:p>
          <a:p>
            <a:pPr>
              <a:lnSpc>
                <a:spcPct val="90000"/>
              </a:lnSpc>
            </a:pPr>
            <a:r>
              <a:rPr lang="en-GB" sz="1900" dirty="0">
                <a:latin typeface="Arial" panose="020B0604020202020204" pitchFamily="34" charset="0"/>
                <a:cs typeface="Arial" panose="020B0604020202020204" pitchFamily="34" charset="0"/>
              </a:rPr>
              <a:t>indicative —provides a good basis for identification of cooperation opportunities </a:t>
            </a:r>
          </a:p>
        </p:txBody>
      </p:sp>
      <p:pic>
        <p:nvPicPr>
          <p:cNvPr id="8" name="Picture 2" descr="G:\EHLM\Water Convention\Assessment\Thematic assessment\Pilot\Photos\photo 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3555" y="2924944"/>
            <a:ext cx="4113636" cy="308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357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Nexus opportunities in different basins vary (examples with energy focus)</a:t>
            </a:r>
            <a:endParaRPr lang="en-GB" dirty="0">
              <a:solidFill>
                <a:srgbClr val="0070C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40768"/>
            <a:ext cx="9144000" cy="33763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1035581"/>
              </p:ext>
            </p:extLst>
          </p:nvPr>
        </p:nvGraphicFramePr>
        <p:xfrm>
          <a:off x="22067" y="3575506"/>
          <a:ext cx="9121932" cy="3566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47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3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0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303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42954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u="sng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Isonzo</a:t>
                      </a:r>
                      <a:r>
                        <a:rPr lang="en-GB" sz="1800" u="sng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/ </a:t>
                      </a:r>
                      <a:r>
                        <a:rPr lang="en-GB" sz="1800" u="sng" dirty="0" err="1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Soča</a:t>
                      </a:r>
                      <a:endParaRPr lang="en-GB" sz="1800" u="sng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GB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Link RES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generation to e</a:t>
                      </a:r>
                      <a:r>
                        <a:rPr lang="en-GB" sz="1800" b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xisting agriculture infrastructure (small hydropower, solar, biomass);</a:t>
                      </a:r>
                      <a:r>
                        <a:rPr lang="en-GB" sz="1800" b="0" baseline="0" dirty="0">
                          <a:solidFill>
                            <a:srgbClr val="FF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improve river continuity and increase drought resilience</a:t>
                      </a:r>
                      <a:endParaRPr lang="en-GB" sz="1800" b="0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823" marR="458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u="sng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Sava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sz="18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00B05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Develop hydropower sustainably and integrate other renewable energies</a:t>
                      </a:r>
                      <a:endParaRPr lang="en-GB" sz="1800" b="0" dirty="0">
                        <a:solidFill>
                          <a:srgbClr val="00B05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823" marR="458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Alazani/</a:t>
                      </a:r>
                      <a:r>
                        <a:rPr lang="en-US" sz="1800" u="sng" dirty="0" err="1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Ganykh</a:t>
                      </a:r>
                      <a:endParaRPr lang="en-US" sz="1800" u="sng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rgbClr val="0070C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Facilitate access to modern energy sources and energy trade;  minimize impacts from new hydropower development; catchment management to control erosion   </a:t>
                      </a:r>
                      <a:endParaRPr lang="en-GB" sz="1800" b="0" dirty="0">
                        <a:solidFill>
                          <a:srgbClr val="0070C0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823" marR="45823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u="sng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Syr</a:t>
                      </a:r>
                      <a:r>
                        <a:rPr lang="en-US" sz="1800" u="sng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 Darya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</a:rPr>
                        <a:t>Promote restoring and vitalizing energy market,  develop the currently minimal trade in agricultural products; improve efficiency in energy generation, transmission and use;  improve efficiency in water use (esp. in agriculture) </a:t>
                      </a:r>
                      <a:endParaRPr lang="en-GB" sz="1800" b="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GB" sz="1800" dirty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 panose="02020603050405020304" pitchFamily="18" charset="0"/>
                      </a:endParaRPr>
                    </a:p>
                  </a:txBody>
                  <a:tcPr marL="45823" marR="45823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855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UNECE_POTX_4x3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noFill/>
          <a:miter lim="800000"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2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ppt/theme/theme3.xml><?xml version="1.0" encoding="utf-8"?>
<a:theme xmlns:a="http://schemas.openxmlformats.org/drawingml/2006/main" name="Office Theme">
  <a:themeElements>
    <a:clrScheme name="HP">
      <a:dk1>
        <a:sysClr val="windowText" lastClr="000000"/>
      </a:dk1>
      <a:lt1>
        <a:sysClr val="window" lastClr="FFFFFF"/>
      </a:lt1>
      <a:dk2>
        <a:srgbClr val="535455"/>
      </a:dk2>
      <a:lt2>
        <a:srgbClr val="E5E8E8"/>
      </a:lt2>
      <a:accent1>
        <a:srgbClr val="0096D6"/>
      </a:accent1>
      <a:accent2>
        <a:srgbClr val="822980"/>
      </a:accent2>
      <a:accent3>
        <a:srgbClr val="87898B"/>
      </a:accent3>
      <a:accent4>
        <a:srgbClr val="99D5EF"/>
      </a:accent4>
      <a:accent5>
        <a:srgbClr val="C094BF"/>
      </a:accent5>
      <a:accent6>
        <a:srgbClr val="B9B8BB"/>
      </a:accent6>
      <a:hlink>
        <a:srgbClr val="0096D6"/>
      </a:hlink>
      <a:folHlink>
        <a:srgbClr val="87898B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lnSpc>
            <a:spcPct val="90000"/>
          </a:lnSpc>
          <a:defRPr dirty="0" err="1" smtClean="0"/>
        </a:defPPr>
      </a:lstStyle>
    </a:txDef>
  </a:objectDefaults>
  <a:extraClrSchemeLst/>
  <a:custClrLst>
    <a:custClr name="65% HP blue">
      <a:srgbClr val="59BBE4"/>
    </a:custClr>
    <a:custClr name="15% HP blue">
      <a:srgbClr val="D9EFF9"/>
    </a:custClr>
    <a:custClr name="Green">
      <a:srgbClr val="008B2C"/>
    </a:custClr>
    <a:custClr name="75% Green">
      <a:srgbClr val="40A85F"/>
    </a:custClr>
    <a:custClr name="50% Green">
      <a:srgbClr val="7FC594"/>
    </a:custClr>
    <a:custClr name="25% Green">
      <a:srgbClr val="BFE2CA"/>
    </a:custClr>
    <a:custClr name="Orange">
      <a:srgbClr val="F05332"/>
    </a:custClr>
    <a:custClr name="75% Orange">
      <a:srgbClr val="F47E65"/>
    </a:custClr>
    <a:custClr name="50% Orange">
      <a:srgbClr val="F7A998"/>
    </a:custClr>
    <a:custClr name="25% Orange">
      <a:srgbClr val="FBD4C0"/>
    </a:custClr>
  </a:custClr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UNECE_POTX_4x3</Template>
  <TotalTime>1161</TotalTime>
  <Words>2440</Words>
  <Application>Microsoft Office PowerPoint</Application>
  <PresentationFormat>Экран (4:3)</PresentationFormat>
  <Paragraphs>178</Paragraphs>
  <Slides>13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HP Simplified</vt:lpstr>
      <vt:lpstr>Times New Roman</vt:lpstr>
      <vt:lpstr>Verdana</vt:lpstr>
      <vt:lpstr>UNECE_POTX_4x3</vt:lpstr>
      <vt:lpstr>Lessons learned from assessing the water-food-energy-ecosystems nexus: approaches, findings and possible response actions</vt:lpstr>
      <vt:lpstr>Nexus assessments under the UNECE Water Convention: the framework, 1/2</vt:lpstr>
      <vt:lpstr>Nexus assessments under the UNECE Water Convention: the framework, 2/2</vt:lpstr>
      <vt:lpstr>Types of tools and approaches to analysing intersectoral issues </vt:lpstr>
      <vt:lpstr>Nexus assessment methodology developed under the Water Convention</vt:lpstr>
      <vt:lpstr>Nexus – the current status</vt:lpstr>
      <vt:lpstr>Nexus – future, trends</vt:lpstr>
      <vt:lpstr>Main categories of solutions</vt:lpstr>
      <vt:lpstr>Nexus opportunities in different basins vary (examples with energy focus)</vt:lpstr>
      <vt:lpstr>Possible solutions/synergic actions identified in the Syr Darya basin (selected)</vt:lpstr>
      <vt:lpstr>Benefits of transboundary cooperation in the management of resources of the Syr Darya basin</vt:lpstr>
      <vt:lpstr>Some insights for advancing nexus thinking in Central Asia</vt:lpstr>
      <vt:lpstr>Some perspective areas for further work</vt:lpstr>
    </vt:vector>
  </TitlesOfParts>
  <Company>ECE-ISU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this template</dc:title>
  <dc:creator>Jean Rodriguez</dc:creator>
  <cp:lastModifiedBy>Ludmilla Kiktenko</cp:lastModifiedBy>
  <cp:revision>102</cp:revision>
  <cp:lastPrinted>2015-12-14T17:04:41Z</cp:lastPrinted>
  <dcterms:created xsi:type="dcterms:W3CDTF">2015-05-13T14:05:37Z</dcterms:created>
  <dcterms:modified xsi:type="dcterms:W3CDTF">2017-05-26T10:40:26Z</dcterms:modified>
</cp:coreProperties>
</file>